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257" r:id="rId3"/>
    <p:sldId id="258" r:id="rId4"/>
    <p:sldId id="259" r:id="rId5"/>
    <p:sldId id="260" r:id="rId6"/>
    <p:sldId id="261" r:id="rId7"/>
    <p:sldId id="295" r:id="rId8"/>
    <p:sldId id="262" r:id="rId9"/>
    <p:sldId id="263" r:id="rId10"/>
    <p:sldId id="265" r:id="rId11"/>
    <p:sldId id="264" r:id="rId12"/>
    <p:sldId id="268" r:id="rId13"/>
    <p:sldId id="267" r:id="rId14"/>
    <p:sldId id="269" r:id="rId15"/>
    <p:sldId id="270" r:id="rId16"/>
    <p:sldId id="271" r:id="rId17"/>
    <p:sldId id="273" r:id="rId18"/>
    <p:sldId id="274" r:id="rId19"/>
    <p:sldId id="275" r:id="rId20"/>
    <p:sldId id="276" r:id="rId21"/>
    <p:sldId id="277" r:id="rId22"/>
    <p:sldId id="272" r:id="rId23"/>
    <p:sldId id="278" r:id="rId24"/>
    <p:sldId id="279" r:id="rId25"/>
    <p:sldId id="281" r:id="rId26"/>
    <p:sldId id="308" r:id="rId27"/>
    <p:sldId id="309" r:id="rId28"/>
    <p:sldId id="283" r:id="rId29"/>
    <p:sldId id="284" r:id="rId30"/>
    <p:sldId id="285" r:id="rId31"/>
    <p:sldId id="286" r:id="rId32"/>
    <p:sldId id="287" r:id="rId33"/>
    <p:sldId id="288" r:id="rId34"/>
    <p:sldId id="289" r:id="rId35"/>
    <p:sldId id="307" r:id="rId36"/>
    <p:sldId id="290" r:id="rId37"/>
    <p:sldId id="291" r:id="rId38"/>
    <p:sldId id="292" r:id="rId39"/>
    <p:sldId id="293" r:id="rId40"/>
    <p:sldId id="294" r:id="rId41"/>
    <p:sldId id="306" r:id="rId42"/>
    <p:sldId id="296" r:id="rId43"/>
    <p:sldId id="297" r:id="rId44"/>
    <p:sldId id="298" r:id="rId45"/>
    <p:sldId id="299" r:id="rId46"/>
    <p:sldId id="300" r:id="rId47"/>
    <p:sldId id="301" r:id="rId48"/>
    <p:sldId id="302" r:id="rId49"/>
    <p:sldId id="304" r:id="rId50"/>
    <p:sldId id="305" r:id="rId5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38" autoAdjust="0"/>
  </p:normalViewPr>
  <p:slideViewPr>
    <p:cSldViewPr snapToGrid="0">
      <p:cViewPr varScale="1">
        <p:scale>
          <a:sx n="82" d="100"/>
          <a:sy n="82" d="100"/>
        </p:scale>
        <p:origin x="691" y="48"/>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6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C7A191-EA31-4555-BCE4-CD739942AD02}" type="datetimeFigureOut">
              <a:rPr lang="zh-CN" altLang="en-US" smtClean="0"/>
              <a:t>2018/8/20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53C750-5E92-4FCF-8F3F-0F842220DA54}" type="slidenum">
              <a:rPr lang="zh-CN" altLang="en-US" smtClean="0"/>
              <a:t>‹#›</a:t>
            </a:fld>
            <a:endParaRPr lang="zh-CN" altLang="en-US"/>
          </a:p>
        </p:txBody>
      </p:sp>
    </p:spTree>
    <p:extLst>
      <p:ext uri="{BB962C8B-B14F-4D97-AF65-F5344CB8AC3E}">
        <p14:creationId xmlns:p14="http://schemas.microsoft.com/office/powerpoint/2010/main" val="7904980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53C750-5E92-4FCF-8F3F-0F842220DA54}" type="slidenum">
              <a:rPr lang="zh-CN" altLang="en-US" smtClean="0"/>
              <a:t>41</a:t>
            </a:fld>
            <a:endParaRPr lang="zh-CN" altLang="en-US"/>
          </a:p>
        </p:txBody>
      </p:sp>
    </p:spTree>
    <p:extLst>
      <p:ext uri="{BB962C8B-B14F-4D97-AF65-F5344CB8AC3E}">
        <p14:creationId xmlns:p14="http://schemas.microsoft.com/office/powerpoint/2010/main" val="3897405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9AB3915-0DF3-477A-98AF-AB63BC4EE7B3}" type="datetimeFigureOut">
              <a:rPr lang="zh-CN" altLang="en-US" smtClean="0"/>
              <a:t>2018/8/20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15C564-1BAE-4E32-8941-A5268C486EDE}" type="slidenum">
              <a:rPr lang="zh-CN" altLang="en-US" smtClean="0"/>
              <a:t>‹#›</a:t>
            </a:fld>
            <a:endParaRPr lang="zh-CN" altLang="en-US"/>
          </a:p>
        </p:txBody>
      </p:sp>
    </p:spTree>
    <p:extLst>
      <p:ext uri="{BB962C8B-B14F-4D97-AF65-F5344CB8AC3E}">
        <p14:creationId xmlns:p14="http://schemas.microsoft.com/office/powerpoint/2010/main" val="1338275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9AB3915-0DF3-477A-98AF-AB63BC4EE7B3}" type="datetimeFigureOut">
              <a:rPr lang="zh-CN" altLang="en-US" smtClean="0"/>
              <a:t>2018/8/20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15C564-1BAE-4E32-8941-A5268C486EDE}" type="slidenum">
              <a:rPr lang="zh-CN" altLang="en-US" smtClean="0"/>
              <a:t>‹#›</a:t>
            </a:fld>
            <a:endParaRPr lang="zh-CN" altLang="en-US"/>
          </a:p>
        </p:txBody>
      </p:sp>
    </p:spTree>
    <p:extLst>
      <p:ext uri="{BB962C8B-B14F-4D97-AF65-F5344CB8AC3E}">
        <p14:creationId xmlns:p14="http://schemas.microsoft.com/office/powerpoint/2010/main" val="16637908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9AB3915-0DF3-477A-98AF-AB63BC4EE7B3}" type="datetimeFigureOut">
              <a:rPr lang="zh-CN" altLang="en-US" smtClean="0"/>
              <a:t>2018/8/20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15C564-1BAE-4E32-8941-A5268C486EDE}" type="slidenum">
              <a:rPr lang="zh-CN" altLang="en-US" smtClean="0"/>
              <a:t>‹#›</a:t>
            </a:fld>
            <a:endParaRPr lang="zh-CN" altLang="en-US"/>
          </a:p>
        </p:txBody>
      </p:sp>
    </p:spTree>
    <p:extLst>
      <p:ext uri="{BB962C8B-B14F-4D97-AF65-F5344CB8AC3E}">
        <p14:creationId xmlns:p14="http://schemas.microsoft.com/office/powerpoint/2010/main" val="4025269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9AB3915-0DF3-477A-98AF-AB63BC4EE7B3}" type="datetimeFigureOut">
              <a:rPr lang="zh-CN" altLang="en-US" smtClean="0"/>
              <a:t>2018/8/20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15C564-1BAE-4E32-8941-A5268C486EDE}" type="slidenum">
              <a:rPr lang="zh-CN" altLang="en-US" smtClean="0"/>
              <a:t>‹#›</a:t>
            </a:fld>
            <a:endParaRPr lang="zh-CN" altLang="en-US"/>
          </a:p>
        </p:txBody>
      </p:sp>
    </p:spTree>
    <p:extLst>
      <p:ext uri="{BB962C8B-B14F-4D97-AF65-F5344CB8AC3E}">
        <p14:creationId xmlns:p14="http://schemas.microsoft.com/office/powerpoint/2010/main" val="31182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79AB3915-0DF3-477A-98AF-AB63BC4EE7B3}" type="datetimeFigureOut">
              <a:rPr lang="zh-CN" altLang="en-US" smtClean="0"/>
              <a:t>2018/8/20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15C564-1BAE-4E32-8941-A5268C486EDE}" type="slidenum">
              <a:rPr lang="zh-CN" altLang="en-US" smtClean="0"/>
              <a:t>‹#›</a:t>
            </a:fld>
            <a:endParaRPr lang="zh-CN" altLang="en-US"/>
          </a:p>
        </p:txBody>
      </p:sp>
    </p:spTree>
    <p:extLst>
      <p:ext uri="{BB962C8B-B14F-4D97-AF65-F5344CB8AC3E}">
        <p14:creationId xmlns:p14="http://schemas.microsoft.com/office/powerpoint/2010/main" val="3272090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9AB3915-0DF3-477A-98AF-AB63BC4EE7B3}" type="datetimeFigureOut">
              <a:rPr lang="zh-CN" altLang="en-US" smtClean="0"/>
              <a:t>2018/8/20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215C564-1BAE-4E32-8941-A5268C486EDE}" type="slidenum">
              <a:rPr lang="zh-CN" altLang="en-US" smtClean="0"/>
              <a:t>‹#›</a:t>
            </a:fld>
            <a:endParaRPr lang="zh-CN" altLang="en-US"/>
          </a:p>
        </p:txBody>
      </p:sp>
    </p:spTree>
    <p:extLst>
      <p:ext uri="{BB962C8B-B14F-4D97-AF65-F5344CB8AC3E}">
        <p14:creationId xmlns:p14="http://schemas.microsoft.com/office/powerpoint/2010/main" val="1716913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9AB3915-0DF3-477A-98AF-AB63BC4EE7B3}" type="datetimeFigureOut">
              <a:rPr lang="zh-CN" altLang="en-US" smtClean="0"/>
              <a:t>2018/8/20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215C564-1BAE-4E32-8941-A5268C486EDE}" type="slidenum">
              <a:rPr lang="zh-CN" altLang="en-US" smtClean="0"/>
              <a:t>‹#›</a:t>
            </a:fld>
            <a:endParaRPr lang="zh-CN" altLang="en-US"/>
          </a:p>
        </p:txBody>
      </p:sp>
    </p:spTree>
    <p:extLst>
      <p:ext uri="{BB962C8B-B14F-4D97-AF65-F5344CB8AC3E}">
        <p14:creationId xmlns:p14="http://schemas.microsoft.com/office/powerpoint/2010/main" val="2112133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9AB3915-0DF3-477A-98AF-AB63BC4EE7B3}" type="datetimeFigureOut">
              <a:rPr lang="zh-CN" altLang="en-US" smtClean="0"/>
              <a:t>2018/8/20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215C564-1BAE-4E32-8941-A5268C486EDE}" type="slidenum">
              <a:rPr lang="zh-CN" altLang="en-US" smtClean="0"/>
              <a:t>‹#›</a:t>
            </a:fld>
            <a:endParaRPr lang="zh-CN" altLang="en-US"/>
          </a:p>
        </p:txBody>
      </p:sp>
    </p:spTree>
    <p:extLst>
      <p:ext uri="{BB962C8B-B14F-4D97-AF65-F5344CB8AC3E}">
        <p14:creationId xmlns:p14="http://schemas.microsoft.com/office/powerpoint/2010/main" val="2585606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9AB3915-0DF3-477A-98AF-AB63BC4EE7B3}" type="datetimeFigureOut">
              <a:rPr lang="zh-CN" altLang="en-US" smtClean="0"/>
              <a:t>2018/8/20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215C564-1BAE-4E32-8941-A5268C486EDE}" type="slidenum">
              <a:rPr lang="zh-CN" altLang="en-US" smtClean="0"/>
              <a:t>‹#›</a:t>
            </a:fld>
            <a:endParaRPr lang="zh-CN" altLang="en-US"/>
          </a:p>
        </p:txBody>
      </p:sp>
    </p:spTree>
    <p:extLst>
      <p:ext uri="{BB962C8B-B14F-4D97-AF65-F5344CB8AC3E}">
        <p14:creationId xmlns:p14="http://schemas.microsoft.com/office/powerpoint/2010/main" val="2827748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9AB3915-0DF3-477A-98AF-AB63BC4EE7B3}" type="datetimeFigureOut">
              <a:rPr lang="zh-CN" altLang="en-US" smtClean="0"/>
              <a:t>2018/8/20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215C564-1BAE-4E32-8941-A5268C486EDE}" type="slidenum">
              <a:rPr lang="zh-CN" altLang="en-US" smtClean="0"/>
              <a:t>‹#›</a:t>
            </a:fld>
            <a:endParaRPr lang="zh-CN" altLang="en-US"/>
          </a:p>
        </p:txBody>
      </p:sp>
    </p:spTree>
    <p:extLst>
      <p:ext uri="{BB962C8B-B14F-4D97-AF65-F5344CB8AC3E}">
        <p14:creationId xmlns:p14="http://schemas.microsoft.com/office/powerpoint/2010/main" val="3715480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9AB3915-0DF3-477A-98AF-AB63BC4EE7B3}" type="datetimeFigureOut">
              <a:rPr lang="zh-CN" altLang="en-US" smtClean="0"/>
              <a:t>2018/8/20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215C564-1BAE-4E32-8941-A5268C486EDE}" type="slidenum">
              <a:rPr lang="zh-CN" altLang="en-US" smtClean="0"/>
              <a:t>‹#›</a:t>
            </a:fld>
            <a:endParaRPr lang="zh-CN" altLang="en-US"/>
          </a:p>
        </p:txBody>
      </p:sp>
    </p:spTree>
    <p:extLst>
      <p:ext uri="{BB962C8B-B14F-4D97-AF65-F5344CB8AC3E}">
        <p14:creationId xmlns:p14="http://schemas.microsoft.com/office/powerpoint/2010/main" val="3159246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AB3915-0DF3-477A-98AF-AB63BC4EE7B3}" type="datetimeFigureOut">
              <a:rPr lang="zh-CN" altLang="en-US" smtClean="0"/>
              <a:t>2018/8/20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15C564-1BAE-4E32-8941-A5268C486EDE}" type="slidenum">
              <a:rPr lang="zh-CN" altLang="en-US" smtClean="0"/>
              <a:t>‹#›</a:t>
            </a:fld>
            <a:endParaRPr lang="zh-CN" altLang="en-US"/>
          </a:p>
        </p:txBody>
      </p:sp>
    </p:spTree>
    <p:extLst>
      <p:ext uri="{BB962C8B-B14F-4D97-AF65-F5344CB8AC3E}">
        <p14:creationId xmlns:p14="http://schemas.microsoft.com/office/powerpoint/2010/main" val="5111534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wmf"/><Relationship Id="rId5" Type="http://schemas.openxmlformats.org/officeDocument/2006/relationships/oleObject" Target="../embeddings/oleObject1.bin"/><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zh.wikipedia.org/wiki/%E7%A2%B0%E6%92%9E" TargetMode="External"/><Relationship Id="rId2" Type="http://schemas.openxmlformats.org/officeDocument/2006/relationships/hyperlink" Target="http://zh.wikipedia.org/wiki/%E9%80%9F%E5%BA%A6" TargetMode="Externa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58.wmf"/><Relationship Id="rId4" Type="http://schemas.openxmlformats.org/officeDocument/2006/relationships/oleObject" Target="../embeddings/oleObject6.bin"/></Relationships>
</file>

<file path=ppt/slides/_rels/slide4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4.jpeg"/><Relationship Id="rId7" Type="http://schemas.openxmlformats.org/officeDocument/2006/relationships/image" Target="../media/image63.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8.bin"/><Relationship Id="rId5" Type="http://schemas.openxmlformats.org/officeDocument/2006/relationships/image" Target="../media/image62.wmf"/><Relationship Id="rId4" Type="http://schemas.openxmlformats.org/officeDocument/2006/relationships/oleObject" Target="../embeddings/oleObject7.bin"/></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68.png"/><Relationship Id="rId5" Type="http://schemas.openxmlformats.org/officeDocument/2006/relationships/image" Target="../media/image66.wmf"/><Relationship Id="rId4" Type="http://schemas.openxmlformats.org/officeDocument/2006/relationships/oleObject" Target="../embeddings/oleObject9.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image" Target="../media/image8.png"/><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6.wmf"/><Relationship Id="rId5" Type="http://schemas.openxmlformats.org/officeDocument/2006/relationships/oleObject" Target="../embeddings/oleObject2.bin"/><Relationship Id="rId4" Type="http://schemas.openxmlformats.org/officeDocument/2006/relationships/image" Target="../media/image8.gif"/></Relationships>
</file>

<file path=ppt/slides/_rels/slide8.xml.rels><?xml version="1.0" encoding="UTF-8" standalone="yes"?>
<Relationships xmlns="http://schemas.openxmlformats.org/package/2006/relationships"><Relationship Id="rId3" Type="http://schemas.openxmlformats.org/officeDocument/2006/relationships/slide" Target="slide42.xml"/><Relationship Id="rId7" Type="http://schemas.openxmlformats.org/officeDocument/2006/relationships/image" Target="../media/image10.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9.wmf"/><Relationship Id="rId4" Type="http://schemas.openxmlformats.org/officeDocument/2006/relationships/oleObject" Target="../embeddings/oleObject4.bin"/></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RBM</a:t>
            </a:r>
            <a:r>
              <a:rPr lang="zh-CN" altLang="en-US" dirty="0"/>
              <a:t>介绍</a:t>
            </a:r>
          </a:p>
        </p:txBody>
      </p:sp>
      <p:sp>
        <p:nvSpPr>
          <p:cNvPr id="3" name="副标题 2"/>
          <p:cNvSpPr>
            <a:spLocks noGrp="1"/>
          </p:cNvSpPr>
          <p:nvPr>
            <p:ph type="subTitle" idx="1"/>
          </p:nvPr>
        </p:nvSpPr>
        <p:spPr/>
        <p:txBody>
          <a:bodyPr/>
          <a:lstStyle/>
          <a:p>
            <a:r>
              <a:rPr lang="en-US" altLang="zh-CN" dirty="0"/>
              <a:t>By  </a:t>
            </a:r>
            <a:r>
              <a:rPr lang="zh-CN" altLang="en-US"/>
              <a:t>王岳青</a:t>
            </a:r>
            <a:endParaRPr lang="zh-CN" altLang="en-US" dirty="0"/>
          </a:p>
        </p:txBody>
      </p:sp>
    </p:spTree>
    <p:extLst>
      <p:ext uri="{BB962C8B-B14F-4D97-AF65-F5344CB8AC3E}">
        <p14:creationId xmlns:p14="http://schemas.microsoft.com/office/powerpoint/2010/main" val="1416118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RBM</a:t>
            </a:r>
            <a:r>
              <a:rPr lang="zh-CN" altLang="en-US" dirty="0"/>
              <a:t>目标</a:t>
            </a:r>
          </a:p>
        </p:txBody>
      </p:sp>
      <p:sp>
        <p:nvSpPr>
          <p:cNvPr id="3" name="内容占位符 2"/>
          <p:cNvSpPr>
            <a:spLocks noGrp="1"/>
          </p:cNvSpPr>
          <p:nvPr>
            <p:ph idx="1"/>
          </p:nvPr>
        </p:nvSpPr>
        <p:spPr/>
        <p:txBody>
          <a:bodyPr/>
          <a:lstStyle/>
          <a:p>
            <a:r>
              <a:rPr lang="zh-CN" altLang="en-US" dirty="0"/>
              <a:t>目标：让</a:t>
            </a:r>
            <a:r>
              <a:rPr lang="en-US" altLang="zh-CN" dirty="0"/>
              <a:t>RBM</a:t>
            </a:r>
            <a:r>
              <a:rPr lang="zh-CN" altLang="en-US" dirty="0"/>
              <a:t>网络得到可见层节点</a:t>
            </a:r>
            <a:r>
              <a:rPr lang="en-US" altLang="zh-CN" dirty="0"/>
              <a:t>v</a:t>
            </a:r>
            <a:r>
              <a:rPr lang="zh-CN" altLang="en-US" dirty="0"/>
              <a:t>的分布</a:t>
            </a:r>
            <a:r>
              <a:rPr lang="en-US" altLang="zh-CN" dirty="0"/>
              <a:t>p(v)</a:t>
            </a:r>
            <a:r>
              <a:rPr lang="zh-CN" altLang="en-US" dirty="0"/>
              <a:t>最大可能的拟合输入样本所在样本空间的分布</a:t>
            </a:r>
            <a:r>
              <a:rPr lang="en-US" altLang="zh-CN" dirty="0"/>
              <a:t>q(v)</a:t>
            </a:r>
          </a:p>
          <a:p>
            <a:pPr lvl="1"/>
            <a:r>
              <a:rPr lang="en-US" altLang="zh-CN" dirty="0">
                <a:solidFill>
                  <a:srgbClr val="FF0000"/>
                </a:solidFill>
              </a:rPr>
              <a:t>1.RBM</a:t>
            </a:r>
            <a:r>
              <a:rPr lang="zh-CN" altLang="en-US" dirty="0">
                <a:solidFill>
                  <a:srgbClr val="FF0000"/>
                </a:solidFill>
              </a:rPr>
              <a:t>网络如何表示可见层节点</a:t>
            </a:r>
            <a:r>
              <a:rPr lang="en-US" altLang="zh-CN" dirty="0">
                <a:solidFill>
                  <a:srgbClr val="FF0000"/>
                </a:solidFill>
              </a:rPr>
              <a:t>v</a:t>
            </a:r>
            <a:r>
              <a:rPr lang="zh-CN" altLang="en-US" dirty="0">
                <a:solidFill>
                  <a:srgbClr val="FF0000"/>
                </a:solidFill>
              </a:rPr>
              <a:t>的分布！</a:t>
            </a:r>
            <a:endParaRPr lang="en-US" altLang="zh-CN" dirty="0">
              <a:solidFill>
                <a:srgbClr val="FF0000"/>
              </a:solidFill>
            </a:endParaRPr>
          </a:p>
          <a:p>
            <a:pPr lvl="1"/>
            <a:endParaRPr lang="en-US" altLang="zh-CN" dirty="0"/>
          </a:p>
          <a:p>
            <a:pPr lvl="1"/>
            <a:endParaRPr lang="en-US" altLang="zh-CN" dirty="0"/>
          </a:p>
          <a:p>
            <a:pPr lvl="1"/>
            <a:endParaRPr lang="en-US" altLang="zh-CN" dirty="0"/>
          </a:p>
          <a:p>
            <a:pPr lvl="1"/>
            <a:r>
              <a:rPr lang="en-US" altLang="zh-CN" dirty="0"/>
              <a:t>2.</a:t>
            </a:r>
            <a:r>
              <a:rPr lang="zh-CN" altLang="en-US" dirty="0"/>
              <a:t>如何对两种分布进行距离估计</a:t>
            </a:r>
            <a:r>
              <a:rPr lang="en-US" altLang="zh-CN" dirty="0"/>
              <a:t>?</a:t>
            </a:r>
          </a:p>
          <a:p>
            <a:pPr lvl="1"/>
            <a:r>
              <a:rPr lang="en-US" altLang="zh-CN" dirty="0"/>
              <a:t>3.</a:t>
            </a:r>
            <a:r>
              <a:rPr lang="zh-CN" altLang="en-US" dirty="0"/>
              <a:t>如何使分布的距离最小？</a:t>
            </a:r>
            <a:endParaRPr lang="en-US" altLang="zh-CN" dirty="0"/>
          </a:p>
          <a:p>
            <a:pPr marL="457200" lvl="1" indent="0">
              <a:buNone/>
            </a:pPr>
            <a:endParaRPr lang="en-US" altLang="zh-CN" dirty="0"/>
          </a:p>
          <a:p>
            <a:pPr lvl="1"/>
            <a:endParaRPr lang="en-US" altLang="zh-CN" dirty="0"/>
          </a:p>
        </p:txBody>
      </p:sp>
      <p:pic>
        <p:nvPicPr>
          <p:cNvPr id="4" name="Picture 26"/>
          <p:cNvPicPr>
            <a:picLocks noChangeAspect="1" noChangeArrowheads="1"/>
          </p:cNvPicPr>
          <p:nvPr/>
        </p:nvPicPr>
        <p:blipFill rotWithShape="1">
          <a:blip r:embed="rId2"/>
          <a:srcRect r="53729" b="53346"/>
          <a:stretch/>
        </p:blipFill>
        <p:spPr bwMode="auto">
          <a:xfrm>
            <a:off x="2668849" y="2990170"/>
            <a:ext cx="2578065" cy="1011124"/>
          </a:xfrm>
          <a:prstGeom prst="rect">
            <a:avLst/>
          </a:prstGeom>
          <a:noFill/>
          <a:ln w="9525">
            <a:noFill/>
            <a:miter lim="800000"/>
            <a:headEnd/>
            <a:tailEnd/>
          </a:ln>
          <a:effectLst/>
        </p:spPr>
      </p:pic>
    </p:spTree>
    <p:extLst>
      <p:ext uri="{BB962C8B-B14F-4D97-AF65-F5344CB8AC3E}">
        <p14:creationId xmlns:p14="http://schemas.microsoft.com/office/powerpoint/2010/main" val="3538601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如何对两种分布进行距离估计</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假设</a:t>
                </a:r>
                <a14:m>
                  <m:oMath xmlns:m="http://schemas.openxmlformats.org/officeDocument/2006/math">
                    <m:r>
                      <m:rPr>
                        <m:sty m:val="p"/>
                      </m:rPr>
                      <a:rPr lang="el-GR" altLang="zh-CN" i="1" smtClean="0">
                        <a:latin typeface="Cambria Math" panose="02040503050406030204" pitchFamily="18" charset="0"/>
                        <a:ea typeface="Cambria Math" panose="02040503050406030204" pitchFamily="18" charset="0"/>
                      </a:rPr>
                      <m:t>Ω</m:t>
                    </m:r>
                  </m:oMath>
                </a14:m>
                <a:r>
                  <a:rPr lang="zh-CN" altLang="en-US" dirty="0"/>
                  <a:t>是样本空间，</a:t>
                </a:r>
                <a:r>
                  <a:rPr lang="en-US" altLang="zh-CN" dirty="0"/>
                  <a:t>S</a:t>
                </a:r>
                <a:r>
                  <a:rPr lang="zh-CN" altLang="en-US" dirty="0"/>
                  <a:t>是输入样本集合，则</a:t>
                </a:r>
                <a14:m>
                  <m:oMath xmlns:m="http://schemas.openxmlformats.org/officeDocument/2006/math">
                    <m:r>
                      <m:rPr>
                        <m:sty m:val="p"/>
                      </m:rPr>
                      <a:rPr lang="en-US" altLang="zh-CN" dirty="0">
                        <a:latin typeface="Cambria Math" panose="02040503050406030204" pitchFamily="18" charset="0"/>
                      </a:rPr>
                      <m:t>S</m:t>
                    </m:r>
                    <m:r>
                      <a:rPr lang="en-US" altLang="zh-CN" i="1" dirty="0">
                        <a:latin typeface="Cambria Math"/>
                        <a:ea typeface="Cambria Math"/>
                      </a:rPr>
                      <m:t>⊆</m:t>
                    </m:r>
                    <m:r>
                      <m:rPr>
                        <m:sty m:val="p"/>
                      </m:rPr>
                      <a:rPr lang="el-GR" altLang="zh-CN" i="1" dirty="0" smtClean="0">
                        <a:latin typeface="Cambria Math" panose="02040503050406030204" pitchFamily="18" charset="0"/>
                        <a:ea typeface="Cambria Math" panose="02040503050406030204" pitchFamily="18" charset="0"/>
                      </a:rPr>
                      <m:t>Ω</m:t>
                    </m:r>
                  </m:oMath>
                </a14:m>
                <a:endParaRPr lang="en-US" altLang="zh-CN" dirty="0"/>
              </a:p>
              <a:p>
                <a:pPr lvl="1"/>
                <a:r>
                  <a:rPr lang="en-US" altLang="zh-CN" dirty="0"/>
                  <a:t>q</a:t>
                </a:r>
                <a:r>
                  <a:rPr lang="zh-CN" altLang="en-US" dirty="0"/>
                  <a:t>是样本空间</a:t>
                </a:r>
                <a14:m>
                  <m:oMath xmlns:m="http://schemas.openxmlformats.org/officeDocument/2006/math">
                    <m:r>
                      <m:rPr>
                        <m:sty m:val="p"/>
                      </m:rPr>
                      <a:rPr lang="el-GR" altLang="zh-CN" i="1" smtClean="0">
                        <a:latin typeface="Cambria Math" panose="02040503050406030204" pitchFamily="18" charset="0"/>
                        <a:ea typeface="Cambria Math" panose="02040503050406030204" pitchFamily="18" charset="0"/>
                      </a:rPr>
                      <m:t>Ω</m:t>
                    </m:r>
                  </m:oMath>
                </a14:m>
                <a:r>
                  <a:rPr lang="zh-CN" altLang="en-US" dirty="0"/>
                  <a:t>的分布，而</a:t>
                </a:r>
                <a14:m>
                  <m:oMath xmlns:m="http://schemas.openxmlformats.org/officeDocument/2006/math">
                    <m:r>
                      <m:rPr>
                        <m:sty m:val="p"/>
                      </m:rPr>
                      <a:rPr lang="en-US" altLang="zh-CN" dirty="0" smtClean="0">
                        <a:latin typeface="Cambria Math" panose="02040503050406030204" pitchFamily="18" charset="0"/>
                      </a:rPr>
                      <m:t>S</m:t>
                    </m:r>
                    <m:r>
                      <a:rPr lang="en-US" altLang="zh-CN" i="1" dirty="0" smtClean="0">
                        <a:latin typeface="Cambria Math"/>
                        <a:ea typeface="Cambria Math"/>
                      </a:rPr>
                      <m:t>⊆</m:t>
                    </m:r>
                    <m:r>
                      <m:rPr>
                        <m:sty m:val="p"/>
                      </m:rPr>
                      <a:rPr lang="el-GR" altLang="zh-CN" i="1" dirty="0" smtClean="0">
                        <a:latin typeface="Cambria Math" panose="02040503050406030204" pitchFamily="18" charset="0"/>
                        <a:ea typeface="Cambria Math" panose="02040503050406030204" pitchFamily="18" charset="0"/>
                      </a:rPr>
                      <m:t>Ω</m:t>
                    </m:r>
                  </m:oMath>
                </a14:m>
                <a:r>
                  <a:rPr lang="zh-CN" altLang="en-US" dirty="0"/>
                  <a:t>，因此输入样本</a:t>
                </a:r>
                <a:r>
                  <a:rPr lang="en-US" altLang="zh-CN" dirty="0"/>
                  <a:t>v</a:t>
                </a:r>
                <a:r>
                  <a:rPr lang="zh-CN" altLang="en-US" dirty="0"/>
                  <a:t>的概率也服从</a:t>
                </a:r>
                <a:r>
                  <a:rPr lang="en-US" altLang="zh-CN" dirty="0"/>
                  <a:t>q(v)</a:t>
                </a:r>
              </a:p>
              <a:p>
                <a:pPr lvl="2"/>
                <a:r>
                  <a:rPr lang="zh-CN" altLang="en-US" dirty="0"/>
                  <a:t> </a:t>
                </a:r>
                <a:r>
                  <a:rPr lang="en-US" altLang="zh-CN" dirty="0"/>
                  <a:t>q</a:t>
                </a:r>
                <a:r>
                  <a:rPr lang="zh-CN" altLang="en-US" dirty="0"/>
                  <a:t>的性质：输入样本一旦确定，则样本空间的分布</a:t>
                </a:r>
                <a:r>
                  <a:rPr lang="en-US" altLang="zh-CN" dirty="0"/>
                  <a:t>q(x)</a:t>
                </a:r>
                <a:r>
                  <a:rPr lang="zh-CN" altLang="en-US" dirty="0"/>
                  <a:t>确定，只不过无法表示出来</a:t>
                </a:r>
                <a:endParaRPr lang="en-US" altLang="zh-CN" dirty="0"/>
              </a:p>
              <a:p>
                <a:r>
                  <a:rPr lang="zh-CN" altLang="en-US" dirty="0"/>
                  <a:t>假设</a:t>
                </a:r>
                <a:r>
                  <a:rPr lang="en-US" altLang="zh-CN" dirty="0"/>
                  <a:t>p</a:t>
                </a:r>
                <a:r>
                  <a:rPr lang="zh-CN" altLang="en-US" dirty="0"/>
                  <a:t>是</a:t>
                </a:r>
                <a:r>
                  <a:rPr lang="en-US" altLang="zh-CN" dirty="0"/>
                  <a:t>RBM</a:t>
                </a:r>
                <a:r>
                  <a:rPr lang="zh-CN" altLang="en-US" dirty="0"/>
                  <a:t>网络表示的可见层</a:t>
                </a:r>
                <a:r>
                  <a:rPr lang="en-US" altLang="zh-CN" dirty="0"/>
                  <a:t>v</a:t>
                </a:r>
                <a:r>
                  <a:rPr lang="zh-CN" altLang="en-US" dirty="0"/>
                  <a:t>的分布</a:t>
                </a:r>
                <a:endParaRPr lang="en-US" altLang="zh-CN" dirty="0"/>
              </a:p>
              <a:p>
                <a:r>
                  <a:rPr lang="zh-CN" altLang="en-US" dirty="0"/>
                  <a:t>目标：</a:t>
                </a:r>
                <a:r>
                  <a:rPr lang="en-US" altLang="zh-CN" dirty="0"/>
                  <a:t>p</a:t>
                </a:r>
                <a:r>
                  <a:rPr lang="zh-CN" altLang="en-US" dirty="0"/>
                  <a:t>分布尽可能逼近</a:t>
                </a:r>
                <a:r>
                  <a:rPr lang="en-US" altLang="zh-CN" dirty="0"/>
                  <a:t>q</a:t>
                </a:r>
                <a:r>
                  <a:rPr lang="zh-CN" altLang="en-US" dirty="0"/>
                  <a:t>分布</a:t>
                </a:r>
                <a:endParaRPr lang="en-US" altLang="zh-CN" dirty="0"/>
              </a:p>
              <a:p>
                <a:r>
                  <a:rPr lang="zh-CN" altLang="en-US" dirty="0"/>
                  <a:t>借鉴</a:t>
                </a:r>
                <a:r>
                  <a:rPr lang="zh-CN" altLang="en-US" dirty="0">
                    <a:solidFill>
                      <a:srgbClr val="FF0000"/>
                    </a:solidFill>
                  </a:rPr>
                  <a:t>信息论中的</a:t>
                </a:r>
                <a:r>
                  <a:rPr lang="en-US" altLang="zh-CN" dirty="0">
                    <a:solidFill>
                      <a:srgbClr val="FF0000"/>
                    </a:solidFill>
                  </a:rPr>
                  <a:t>K-L</a:t>
                </a:r>
                <a:r>
                  <a:rPr lang="zh-CN" altLang="en-US" dirty="0">
                    <a:solidFill>
                      <a:srgbClr val="FF0000"/>
                    </a:solidFill>
                  </a:rPr>
                  <a:t>距离</a:t>
                </a:r>
                <a:r>
                  <a:rPr lang="zh-CN" altLang="en-US" dirty="0"/>
                  <a:t>表示两种分布的距离</a:t>
                </a:r>
                <a:endParaRPr lang="en-US" altLang="zh-CN" dirty="0"/>
              </a:p>
              <a:p>
                <a:pPr lvl="1"/>
                <a:r>
                  <a:rPr lang="en-US" altLang="zh-CN" dirty="0"/>
                  <a:t>K-L</a:t>
                </a:r>
                <a:r>
                  <a:rPr lang="zh-CN" altLang="en-US" dirty="0"/>
                  <a:t>距离越小，两种分布越相近</a:t>
                </a:r>
                <a:endParaRPr lang="en-US" altLang="zh-CN" dirty="0"/>
              </a:p>
              <a:p>
                <a:pPr lvl="1"/>
                <a14:m>
                  <m:oMath xmlns:m="http://schemas.openxmlformats.org/officeDocument/2006/math">
                    <m:r>
                      <m:rPr>
                        <m:sty m:val="p"/>
                      </m:rPr>
                      <a:rPr lang="en-US" altLang="zh-CN" dirty="0">
                        <a:latin typeface="Cambria Math" panose="02040503050406030204" pitchFamily="18" charset="0"/>
                      </a:rPr>
                      <m:t>KL</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𝑞</m:t>
                    </m:r>
                    <m:r>
                      <a:rPr lang="en-US" altLang="zh-CN" b="0" i="1" dirty="0" smtClean="0">
                        <a:latin typeface="Cambria Math" panose="02040503050406030204" pitchFamily="18" charset="0"/>
                      </a:rPr>
                      <m:t>|</m:t>
                    </m:r>
                    <m:d>
                      <m:dPr>
                        <m:beg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𝑝</m:t>
                        </m:r>
                      </m:e>
                    </m:d>
                    <m:r>
                      <a:rPr lang="en-US" altLang="zh-CN" b="0" i="1" dirty="0" smtClean="0">
                        <a:latin typeface="Cambria Math" panose="02040503050406030204" pitchFamily="18" charset="0"/>
                      </a:rPr>
                      <m:t>=</m:t>
                    </m:r>
                    <m:nary>
                      <m:naryPr>
                        <m:chr m:val="∑"/>
                        <m:supHide m:val="on"/>
                        <m:ctrlPr>
                          <a:rPr lang="en-US" altLang="zh-CN" b="0" i="1" dirty="0" smtClean="0">
                            <a:latin typeface="Cambria Math" panose="02040503050406030204" pitchFamily="18" charset="0"/>
                          </a:rPr>
                        </m:ctrlPr>
                      </m:naryPr>
                      <m:sub>
                        <m:r>
                          <m:rPr>
                            <m:brk m:alnAt="7"/>
                          </m:rPr>
                          <a:rPr lang="en-US" altLang="zh-CN" b="0" i="1" dirty="0" smtClean="0">
                            <a:latin typeface="Cambria Math" panose="02040503050406030204" pitchFamily="18" charset="0"/>
                          </a:rPr>
                          <m:t>𝑣</m:t>
                        </m:r>
                        <m:r>
                          <a:rPr lang="zh-CN" altLang="en-US" b="0" i="1" dirty="0" smtClean="0">
                            <a:latin typeface="Cambria Math" panose="02040503050406030204" pitchFamily="18" charset="0"/>
                          </a:rPr>
                          <m:t>𝜖</m:t>
                        </m:r>
                        <m:r>
                          <m:rPr>
                            <m:sty m:val="p"/>
                          </m:rPr>
                          <a:rPr lang="el-GR" altLang="zh-CN" b="0" i="1" dirty="0" smtClean="0">
                            <a:latin typeface="Cambria Math" panose="02040503050406030204" pitchFamily="18" charset="0"/>
                            <a:ea typeface="Cambria Math" panose="02040503050406030204" pitchFamily="18" charset="0"/>
                          </a:rPr>
                          <m:t>Ω</m:t>
                        </m:r>
                      </m:sub>
                      <m:sup/>
                      <m:e>
                        <m:r>
                          <a:rPr lang="en-US" altLang="zh-CN" b="0" i="1" dirty="0" smtClean="0">
                            <a:latin typeface="Cambria Math" panose="02040503050406030204" pitchFamily="18" charset="0"/>
                          </a:rPr>
                          <m:t>𝑞</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𝑣</m:t>
                            </m:r>
                          </m:e>
                        </m:d>
                        <m:r>
                          <a:rPr lang="en-US" altLang="zh-CN" b="0" i="1" dirty="0" smtClean="0">
                            <a:latin typeface="Cambria Math" panose="02040503050406030204" pitchFamily="18" charset="0"/>
                          </a:rPr>
                          <m:t>𝑙𝑛</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𝑞</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𝑣</m:t>
                            </m:r>
                            <m:r>
                              <a:rPr lang="en-US" altLang="zh-CN" b="0" i="1" dirty="0" smtClean="0">
                                <a:latin typeface="Cambria Math" panose="02040503050406030204" pitchFamily="18" charset="0"/>
                              </a:rPr>
                              <m:t>)</m:t>
                            </m:r>
                          </m:num>
                          <m:den>
                            <m:r>
                              <a:rPr lang="en-US" altLang="zh-CN" b="0" i="1" dirty="0" smtClean="0">
                                <a:latin typeface="Cambria Math" panose="02040503050406030204" pitchFamily="18" charset="0"/>
                              </a:rPr>
                              <m:t>𝑝</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𝑣</m:t>
                            </m:r>
                            <m:r>
                              <a:rPr lang="en-US" altLang="zh-CN" b="0" i="1" dirty="0" smtClean="0">
                                <a:latin typeface="Cambria Math" panose="02040503050406030204" pitchFamily="18" charset="0"/>
                              </a:rPr>
                              <m:t>)</m:t>
                            </m:r>
                          </m:den>
                        </m:f>
                      </m:e>
                    </m:nary>
                    <m:r>
                      <a:rPr lang="en-US" altLang="zh-CN" b="0" i="1" dirty="0" smtClean="0">
                        <a:latin typeface="Cambria Math" panose="02040503050406030204" pitchFamily="18" charset="0"/>
                      </a:rPr>
                      <m:t>=</m:t>
                    </m:r>
                    <m:nary>
                      <m:naryPr>
                        <m:chr m:val="∑"/>
                        <m:supHide m:val="on"/>
                        <m:ctrlPr>
                          <a:rPr lang="en-US" altLang="zh-CN" b="0" i="1" dirty="0" smtClean="0">
                            <a:latin typeface="Cambria Math" panose="02040503050406030204" pitchFamily="18" charset="0"/>
                          </a:rPr>
                        </m:ctrlPr>
                      </m:naryPr>
                      <m:sub>
                        <m:r>
                          <m:rPr>
                            <m:brk m:alnAt="7"/>
                          </m:rPr>
                          <a:rPr lang="en-US" altLang="zh-CN" b="0" i="1" dirty="0" smtClean="0">
                            <a:latin typeface="Cambria Math" panose="02040503050406030204" pitchFamily="18" charset="0"/>
                          </a:rPr>
                          <m:t>𝑣</m:t>
                        </m:r>
                        <m:r>
                          <a:rPr lang="zh-CN" altLang="en-US" b="0" i="1" dirty="0" smtClean="0">
                            <a:latin typeface="Cambria Math" panose="02040503050406030204" pitchFamily="18" charset="0"/>
                          </a:rPr>
                          <m:t>𝜖</m:t>
                        </m:r>
                        <m:r>
                          <m:rPr>
                            <m:sty m:val="p"/>
                          </m:rPr>
                          <a:rPr lang="el-GR" altLang="zh-CN" b="0" i="1" dirty="0" smtClean="0">
                            <a:latin typeface="Cambria Math" panose="02040503050406030204" pitchFamily="18" charset="0"/>
                            <a:ea typeface="Cambria Math" panose="02040503050406030204" pitchFamily="18" charset="0"/>
                          </a:rPr>
                          <m:t>Ω</m:t>
                        </m:r>
                      </m:sub>
                      <m:sup/>
                      <m:e>
                        <m:r>
                          <a:rPr lang="en-US" altLang="zh-CN" b="0" i="1" dirty="0" smtClean="0">
                            <a:latin typeface="Cambria Math" panose="02040503050406030204" pitchFamily="18" charset="0"/>
                          </a:rPr>
                          <m:t>𝑞</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𝑣</m:t>
                            </m:r>
                          </m:e>
                        </m:d>
                        <m:r>
                          <a:rPr lang="en-US" altLang="zh-CN" b="0" i="1" dirty="0" smtClean="0">
                            <a:latin typeface="Cambria Math" panose="02040503050406030204" pitchFamily="18" charset="0"/>
                          </a:rPr>
                          <m:t>𝑙𝑛𝑞</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𝑣</m:t>
                            </m:r>
                          </m:e>
                        </m:d>
                      </m:e>
                    </m:nary>
                    <m:r>
                      <a:rPr lang="en-US" altLang="zh-CN" b="0" i="1" dirty="0" smtClean="0">
                        <a:latin typeface="Cambria Math" panose="02040503050406030204" pitchFamily="18" charset="0"/>
                      </a:rPr>
                      <m:t>−</m:t>
                    </m:r>
                    <m:nary>
                      <m:naryPr>
                        <m:chr m:val="∑"/>
                        <m:supHide m:val="on"/>
                        <m:ctrlPr>
                          <a:rPr lang="en-US" altLang="zh-CN" b="0" i="1" dirty="0" smtClean="0">
                            <a:latin typeface="Cambria Math" panose="02040503050406030204" pitchFamily="18" charset="0"/>
                          </a:rPr>
                        </m:ctrlPr>
                      </m:naryPr>
                      <m:sub>
                        <m:r>
                          <m:rPr>
                            <m:brk m:alnAt="7"/>
                          </m:rPr>
                          <a:rPr lang="en-US" altLang="zh-CN" b="0" i="1" dirty="0" smtClean="0">
                            <a:latin typeface="Cambria Math" panose="02040503050406030204" pitchFamily="18" charset="0"/>
                          </a:rPr>
                          <m:t>𝑣</m:t>
                        </m:r>
                        <m:r>
                          <a:rPr lang="zh-CN" altLang="en-US" b="0" i="1" dirty="0" smtClean="0">
                            <a:latin typeface="Cambria Math" panose="02040503050406030204" pitchFamily="18" charset="0"/>
                          </a:rPr>
                          <m:t>𝜖</m:t>
                        </m:r>
                        <m:r>
                          <m:rPr>
                            <m:sty m:val="p"/>
                          </m:rPr>
                          <a:rPr lang="el-GR" altLang="zh-CN" b="0" i="1" dirty="0" smtClean="0">
                            <a:latin typeface="Cambria Math" panose="02040503050406030204" pitchFamily="18" charset="0"/>
                            <a:ea typeface="Cambria Math" panose="02040503050406030204" pitchFamily="18" charset="0"/>
                          </a:rPr>
                          <m:t>Ω</m:t>
                        </m:r>
                      </m:sub>
                      <m:sup/>
                      <m:e>
                        <m:r>
                          <a:rPr lang="en-US" altLang="zh-CN" b="0" i="1" dirty="0" smtClean="0">
                            <a:latin typeface="Cambria Math" panose="02040503050406030204" pitchFamily="18" charset="0"/>
                          </a:rPr>
                          <m:t>𝑞</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𝑣</m:t>
                            </m:r>
                          </m:e>
                        </m:d>
                        <m:r>
                          <a:rPr lang="en-US" altLang="zh-CN" b="0" i="1" dirty="0" smtClean="0">
                            <a:latin typeface="Cambria Math" panose="02040503050406030204" pitchFamily="18" charset="0"/>
                          </a:rPr>
                          <m:t>𝑙𝑛𝑝</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𝑣</m:t>
                            </m:r>
                          </m:e>
                        </m:d>
                      </m:e>
                    </m:nary>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043" t="-29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80208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RBM</a:t>
            </a:r>
            <a:r>
              <a:rPr lang="zh-CN" altLang="en-US" dirty="0"/>
              <a:t>目标</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目标：让</a:t>
                </a:r>
                <a:r>
                  <a:rPr lang="en-US" altLang="zh-CN" dirty="0"/>
                  <a:t>RBM</a:t>
                </a:r>
                <a:r>
                  <a:rPr lang="zh-CN" altLang="en-US" dirty="0"/>
                  <a:t>网络得到可见层节点</a:t>
                </a:r>
                <a:r>
                  <a:rPr lang="en-US" altLang="zh-CN" dirty="0"/>
                  <a:t>v</a:t>
                </a:r>
                <a:r>
                  <a:rPr lang="zh-CN" altLang="en-US" dirty="0"/>
                  <a:t>的分布</a:t>
                </a:r>
                <a:r>
                  <a:rPr lang="en-US" altLang="zh-CN" dirty="0"/>
                  <a:t>p(v)</a:t>
                </a:r>
                <a:r>
                  <a:rPr lang="zh-CN" altLang="en-US" dirty="0"/>
                  <a:t>最大可能的拟合输入样本所在样本空间的分布</a:t>
                </a:r>
                <a:r>
                  <a:rPr lang="en-US" altLang="zh-CN" dirty="0"/>
                  <a:t>q(v)</a:t>
                </a:r>
              </a:p>
              <a:p>
                <a:pPr lvl="1"/>
                <a:r>
                  <a:rPr lang="en-US" altLang="zh-CN" dirty="0">
                    <a:solidFill>
                      <a:srgbClr val="FF0000"/>
                    </a:solidFill>
                  </a:rPr>
                  <a:t>1.RBM</a:t>
                </a:r>
                <a:r>
                  <a:rPr lang="zh-CN" altLang="en-US" dirty="0">
                    <a:solidFill>
                      <a:srgbClr val="FF0000"/>
                    </a:solidFill>
                  </a:rPr>
                  <a:t>网络如何表示可见层节点</a:t>
                </a:r>
                <a:r>
                  <a:rPr lang="en-US" altLang="zh-CN" dirty="0">
                    <a:solidFill>
                      <a:srgbClr val="FF0000"/>
                    </a:solidFill>
                  </a:rPr>
                  <a:t>v</a:t>
                </a:r>
                <a:r>
                  <a:rPr lang="zh-CN" altLang="en-US" dirty="0">
                    <a:solidFill>
                      <a:srgbClr val="FF0000"/>
                    </a:solidFill>
                  </a:rPr>
                  <a:t>的分布！</a:t>
                </a:r>
                <a:endParaRPr lang="en-US" altLang="zh-CN" dirty="0">
                  <a:solidFill>
                    <a:srgbClr val="FF0000"/>
                  </a:solidFill>
                </a:endParaRPr>
              </a:p>
              <a:p>
                <a:pPr lvl="1"/>
                <a:endParaRPr lang="en-US" altLang="zh-CN" dirty="0"/>
              </a:p>
              <a:p>
                <a:pPr lvl="1"/>
                <a:endParaRPr lang="en-US" altLang="zh-CN" dirty="0"/>
              </a:p>
              <a:p>
                <a:pPr lvl="1"/>
                <a:endParaRPr lang="en-US" altLang="zh-CN" dirty="0"/>
              </a:p>
              <a:p>
                <a:pPr lvl="1"/>
                <a:r>
                  <a:rPr lang="en-US" altLang="zh-CN" dirty="0">
                    <a:solidFill>
                      <a:srgbClr val="FF0000"/>
                    </a:solidFill>
                  </a:rPr>
                  <a:t>2.</a:t>
                </a:r>
                <a:r>
                  <a:rPr lang="zh-CN" altLang="en-US" dirty="0">
                    <a:solidFill>
                      <a:srgbClr val="FF0000"/>
                    </a:solidFill>
                  </a:rPr>
                  <a:t>如何对两种分布进行距离估计</a:t>
                </a:r>
                <a:r>
                  <a:rPr lang="en-US" altLang="zh-CN" dirty="0">
                    <a:solidFill>
                      <a:srgbClr val="FF0000"/>
                    </a:solidFill>
                  </a:rPr>
                  <a:t>?</a:t>
                </a:r>
              </a:p>
              <a:p>
                <a:pPr lvl="2"/>
                <a14:m>
                  <m:oMath xmlns:m="http://schemas.openxmlformats.org/officeDocument/2006/math">
                    <m:r>
                      <m:rPr>
                        <m:sty m:val="p"/>
                      </m:rPr>
                      <a:rPr lang="en-US" altLang="zh-CN" dirty="0" smtClean="0">
                        <a:latin typeface="Cambria Math" panose="02040503050406030204" pitchFamily="18" charset="0"/>
                      </a:rPr>
                      <m:t>KL</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𝑞</m:t>
                    </m:r>
                    <m:r>
                      <a:rPr lang="en-US" altLang="zh-CN" b="0" i="1" dirty="0" smtClean="0">
                        <a:latin typeface="Cambria Math" panose="02040503050406030204" pitchFamily="18" charset="0"/>
                      </a:rPr>
                      <m:t>|</m:t>
                    </m:r>
                    <m:d>
                      <m:dPr>
                        <m:beg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𝑝</m:t>
                        </m:r>
                      </m:e>
                    </m:d>
                    <m:r>
                      <a:rPr lang="en-US" altLang="zh-CN" b="0" i="1" dirty="0" smtClean="0">
                        <a:latin typeface="Cambria Math" panose="02040503050406030204" pitchFamily="18" charset="0"/>
                      </a:rPr>
                      <m:t>=</m:t>
                    </m:r>
                    <m:nary>
                      <m:naryPr>
                        <m:chr m:val="∑"/>
                        <m:supHide m:val="on"/>
                        <m:ctrlPr>
                          <a:rPr lang="en-US" altLang="zh-CN" b="0" i="1" dirty="0" smtClean="0">
                            <a:latin typeface="Cambria Math" panose="02040503050406030204" pitchFamily="18" charset="0"/>
                          </a:rPr>
                        </m:ctrlPr>
                      </m:naryPr>
                      <m:sub>
                        <m:r>
                          <m:rPr>
                            <m:brk m:alnAt="7"/>
                          </m:rPr>
                          <a:rPr lang="en-US" altLang="zh-CN" b="0" i="1" dirty="0" smtClean="0">
                            <a:latin typeface="Cambria Math" panose="02040503050406030204" pitchFamily="18" charset="0"/>
                          </a:rPr>
                          <m:t>𝑣</m:t>
                        </m:r>
                        <m:r>
                          <a:rPr lang="zh-CN" altLang="en-US" b="0" i="1" dirty="0" smtClean="0">
                            <a:latin typeface="Cambria Math" panose="02040503050406030204" pitchFamily="18" charset="0"/>
                          </a:rPr>
                          <m:t>𝜖</m:t>
                        </m:r>
                        <m:r>
                          <m:rPr>
                            <m:sty m:val="p"/>
                          </m:rPr>
                          <a:rPr lang="el-GR" altLang="zh-CN" b="0" i="1" dirty="0" smtClean="0">
                            <a:latin typeface="Cambria Math" panose="02040503050406030204" pitchFamily="18" charset="0"/>
                            <a:ea typeface="Cambria Math" panose="02040503050406030204" pitchFamily="18" charset="0"/>
                          </a:rPr>
                          <m:t>Ω</m:t>
                        </m:r>
                      </m:sub>
                      <m:sup/>
                      <m:e>
                        <m:r>
                          <a:rPr lang="en-US" altLang="zh-CN" b="0" i="1" dirty="0" smtClean="0">
                            <a:latin typeface="Cambria Math" panose="02040503050406030204" pitchFamily="18" charset="0"/>
                          </a:rPr>
                          <m:t>𝑞</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𝑣</m:t>
                            </m:r>
                          </m:e>
                        </m:d>
                        <m:r>
                          <a:rPr lang="en-US" altLang="zh-CN" b="0" i="1" dirty="0" smtClean="0">
                            <a:latin typeface="Cambria Math" panose="02040503050406030204" pitchFamily="18" charset="0"/>
                          </a:rPr>
                          <m:t>𝑙𝑛</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𝑞</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𝑣</m:t>
                            </m:r>
                            <m:r>
                              <a:rPr lang="en-US" altLang="zh-CN" b="0" i="1" dirty="0" smtClean="0">
                                <a:latin typeface="Cambria Math" panose="02040503050406030204" pitchFamily="18" charset="0"/>
                              </a:rPr>
                              <m:t>)</m:t>
                            </m:r>
                          </m:num>
                          <m:den>
                            <m:r>
                              <a:rPr lang="en-US" altLang="zh-CN" b="0" i="1" dirty="0" smtClean="0">
                                <a:latin typeface="Cambria Math" panose="02040503050406030204" pitchFamily="18" charset="0"/>
                              </a:rPr>
                              <m:t>𝑝</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𝑣</m:t>
                            </m:r>
                            <m:r>
                              <a:rPr lang="en-US" altLang="zh-CN" b="0" i="1" dirty="0" smtClean="0">
                                <a:latin typeface="Cambria Math" panose="02040503050406030204" pitchFamily="18" charset="0"/>
                              </a:rPr>
                              <m:t>)</m:t>
                            </m:r>
                          </m:den>
                        </m:f>
                      </m:e>
                    </m:nary>
                    <m:r>
                      <a:rPr lang="en-US" altLang="zh-CN" b="0" i="1" dirty="0" smtClean="0">
                        <a:latin typeface="Cambria Math" panose="02040503050406030204" pitchFamily="18" charset="0"/>
                      </a:rPr>
                      <m:t>=</m:t>
                    </m:r>
                    <m:nary>
                      <m:naryPr>
                        <m:chr m:val="∑"/>
                        <m:supHide m:val="on"/>
                        <m:ctrlPr>
                          <a:rPr lang="en-US" altLang="zh-CN" b="0" i="1" dirty="0" smtClean="0">
                            <a:latin typeface="Cambria Math" panose="02040503050406030204" pitchFamily="18" charset="0"/>
                          </a:rPr>
                        </m:ctrlPr>
                      </m:naryPr>
                      <m:sub>
                        <m:r>
                          <m:rPr>
                            <m:brk m:alnAt="7"/>
                          </m:rPr>
                          <a:rPr lang="en-US" altLang="zh-CN" b="0" i="1" dirty="0" smtClean="0">
                            <a:latin typeface="Cambria Math" panose="02040503050406030204" pitchFamily="18" charset="0"/>
                          </a:rPr>
                          <m:t>𝑣</m:t>
                        </m:r>
                        <m:r>
                          <a:rPr lang="zh-CN" altLang="en-US" b="0" i="1" dirty="0" smtClean="0">
                            <a:latin typeface="Cambria Math" panose="02040503050406030204" pitchFamily="18" charset="0"/>
                          </a:rPr>
                          <m:t>𝜖</m:t>
                        </m:r>
                        <m:r>
                          <m:rPr>
                            <m:sty m:val="p"/>
                          </m:rPr>
                          <a:rPr lang="el-GR" altLang="zh-CN" b="0" i="1" dirty="0" smtClean="0">
                            <a:latin typeface="Cambria Math" panose="02040503050406030204" pitchFamily="18" charset="0"/>
                            <a:ea typeface="Cambria Math" panose="02040503050406030204" pitchFamily="18" charset="0"/>
                          </a:rPr>
                          <m:t>Ω</m:t>
                        </m:r>
                      </m:sub>
                      <m:sup/>
                      <m:e>
                        <m:r>
                          <a:rPr lang="en-US" altLang="zh-CN" b="0" i="1" dirty="0" smtClean="0">
                            <a:latin typeface="Cambria Math" panose="02040503050406030204" pitchFamily="18" charset="0"/>
                          </a:rPr>
                          <m:t>𝑞</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𝑣</m:t>
                            </m:r>
                          </m:e>
                        </m:d>
                        <m:r>
                          <a:rPr lang="en-US" altLang="zh-CN" b="0" i="1" dirty="0" smtClean="0">
                            <a:latin typeface="Cambria Math" panose="02040503050406030204" pitchFamily="18" charset="0"/>
                          </a:rPr>
                          <m:t>𝑙𝑛𝑞</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𝑣</m:t>
                            </m:r>
                          </m:e>
                        </m:d>
                      </m:e>
                    </m:nary>
                    <m:r>
                      <a:rPr lang="en-US" altLang="zh-CN" b="0" i="1" dirty="0" smtClean="0">
                        <a:latin typeface="Cambria Math" panose="02040503050406030204" pitchFamily="18" charset="0"/>
                      </a:rPr>
                      <m:t>−</m:t>
                    </m:r>
                    <m:nary>
                      <m:naryPr>
                        <m:chr m:val="∑"/>
                        <m:supHide m:val="on"/>
                        <m:ctrlPr>
                          <a:rPr lang="en-US" altLang="zh-CN" b="0" i="1" dirty="0" smtClean="0">
                            <a:latin typeface="Cambria Math" panose="02040503050406030204" pitchFamily="18" charset="0"/>
                          </a:rPr>
                        </m:ctrlPr>
                      </m:naryPr>
                      <m:sub>
                        <m:r>
                          <m:rPr>
                            <m:brk m:alnAt="7"/>
                          </m:rPr>
                          <a:rPr lang="en-US" altLang="zh-CN" b="0" i="1" dirty="0" smtClean="0">
                            <a:latin typeface="Cambria Math" panose="02040503050406030204" pitchFamily="18" charset="0"/>
                          </a:rPr>
                          <m:t>𝑣</m:t>
                        </m:r>
                        <m:r>
                          <a:rPr lang="zh-CN" altLang="en-US" b="0" i="1" dirty="0" smtClean="0">
                            <a:latin typeface="Cambria Math" panose="02040503050406030204" pitchFamily="18" charset="0"/>
                          </a:rPr>
                          <m:t>𝜖</m:t>
                        </m:r>
                        <m:r>
                          <m:rPr>
                            <m:sty m:val="p"/>
                          </m:rPr>
                          <a:rPr lang="el-GR" altLang="zh-CN" b="0" i="1" dirty="0" smtClean="0">
                            <a:latin typeface="Cambria Math" panose="02040503050406030204" pitchFamily="18" charset="0"/>
                            <a:ea typeface="Cambria Math" panose="02040503050406030204" pitchFamily="18" charset="0"/>
                          </a:rPr>
                          <m:t>Ω</m:t>
                        </m:r>
                      </m:sub>
                      <m:sup/>
                      <m:e>
                        <m:r>
                          <a:rPr lang="en-US" altLang="zh-CN" b="0" i="1" dirty="0" smtClean="0">
                            <a:latin typeface="Cambria Math" panose="02040503050406030204" pitchFamily="18" charset="0"/>
                          </a:rPr>
                          <m:t>𝑞</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𝑣</m:t>
                            </m:r>
                          </m:e>
                        </m:d>
                        <m:r>
                          <a:rPr lang="en-US" altLang="zh-CN" b="0" i="1" dirty="0" smtClean="0">
                            <a:latin typeface="Cambria Math" panose="02040503050406030204" pitchFamily="18" charset="0"/>
                          </a:rPr>
                          <m:t>𝑙𝑛𝑝</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𝑣</m:t>
                            </m:r>
                          </m:e>
                        </m:d>
                      </m:e>
                    </m:nary>
                  </m:oMath>
                </a14:m>
                <a:endParaRPr lang="en-US" altLang="zh-CN" dirty="0"/>
              </a:p>
              <a:p>
                <a:pPr lvl="1"/>
                <a:r>
                  <a:rPr lang="en-US" altLang="zh-CN" dirty="0"/>
                  <a:t>3.</a:t>
                </a:r>
                <a:r>
                  <a:rPr lang="zh-CN" altLang="en-US" dirty="0"/>
                  <a:t>如何使分布的距离最小？</a:t>
                </a:r>
                <a:endParaRPr lang="en-US" altLang="zh-CN" dirty="0"/>
              </a:p>
              <a:p>
                <a:pPr marL="457200" lvl="1" indent="0">
                  <a:buNone/>
                </a:pPr>
                <a:endParaRPr lang="en-US" altLang="zh-CN" dirty="0"/>
              </a:p>
              <a:p>
                <a:pPr lvl="1"/>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043" t="-2941"/>
                </a:stretch>
              </a:blipFill>
            </p:spPr>
            <p:txBody>
              <a:bodyPr/>
              <a:lstStyle/>
              <a:p>
                <a:r>
                  <a:rPr lang="zh-CN" altLang="en-US">
                    <a:noFill/>
                  </a:rPr>
                  <a:t> </a:t>
                </a:r>
              </a:p>
            </p:txBody>
          </p:sp>
        </mc:Fallback>
      </mc:AlternateContent>
      <p:pic>
        <p:nvPicPr>
          <p:cNvPr id="4" name="Picture 26"/>
          <p:cNvPicPr>
            <a:picLocks noChangeAspect="1" noChangeArrowheads="1"/>
          </p:cNvPicPr>
          <p:nvPr/>
        </p:nvPicPr>
        <p:blipFill rotWithShape="1">
          <a:blip r:embed="rId3"/>
          <a:srcRect r="53729" b="53346"/>
          <a:stretch/>
        </p:blipFill>
        <p:spPr bwMode="auto">
          <a:xfrm>
            <a:off x="2668849" y="2990170"/>
            <a:ext cx="2578065" cy="1011124"/>
          </a:xfrm>
          <a:prstGeom prst="rect">
            <a:avLst/>
          </a:prstGeom>
          <a:noFill/>
          <a:ln w="9525">
            <a:noFill/>
            <a:miter lim="800000"/>
            <a:headEnd/>
            <a:tailEnd/>
          </a:ln>
          <a:effectLst/>
        </p:spPr>
      </p:pic>
    </p:spTree>
    <p:extLst>
      <p:ext uri="{BB962C8B-B14F-4D97-AF65-F5344CB8AC3E}">
        <p14:creationId xmlns:p14="http://schemas.microsoft.com/office/powerpoint/2010/main" val="4175654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如何使分布的距离最小？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228600" lvl="1">
                  <a:spcBef>
                    <a:spcPts val="1000"/>
                  </a:spcBef>
                </a:pPr>
                <a14:m>
                  <m:oMath xmlns:m="http://schemas.openxmlformats.org/officeDocument/2006/math">
                    <m:r>
                      <m:rPr>
                        <m:sty m:val="p"/>
                      </m:rPr>
                      <a:rPr lang="en-US" altLang="zh-CN" dirty="0" smtClean="0">
                        <a:latin typeface="Cambria Math" panose="02040503050406030204" pitchFamily="18" charset="0"/>
                      </a:rPr>
                      <m:t>KL</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𝑞</m:t>
                    </m:r>
                    <m:r>
                      <a:rPr lang="en-US" altLang="zh-CN" b="0" i="1" dirty="0" smtClean="0">
                        <a:latin typeface="Cambria Math" panose="02040503050406030204" pitchFamily="18" charset="0"/>
                      </a:rPr>
                      <m:t>|</m:t>
                    </m:r>
                    <m:d>
                      <m:dPr>
                        <m:beg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𝑝</m:t>
                        </m:r>
                      </m:e>
                    </m:d>
                    <m:r>
                      <a:rPr lang="en-US" altLang="zh-CN" b="0" i="1" dirty="0" smtClean="0">
                        <a:latin typeface="Cambria Math" panose="02040503050406030204" pitchFamily="18" charset="0"/>
                      </a:rPr>
                      <m:t>=</m:t>
                    </m:r>
                    <m:nary>
                      <m:naryPr>
                        <m:chr m:val="∑"/>
                        <m:supHide m:val="on"/>
                        <m:ctrlPr>
                          <a:rPr lang="en-US" altLang="zh-CN" b="0" i="1" dirty="0" smtClean="0">
                            <a:latin typeface="Cambria Math" panose="02040503050406030204" pitchFamily="18" charset="0"/>
                          </a:rPr>
                        </m:ctrlPr>
                      </m:naryPr>
                      <m:sub>
                        <m:r>
                          <m:rPr>
                            <m:brk m:alnAt="7"/>
                          </m:rPr>
                          <a:rPr lang="en-US" altLang="zh-CN" b="0" i="1" dirty="0" smtClean="0">
                            <a:latin typeface="Cambria Math" panose="02040503050406030204" pitchFamily="18" charset="0"/>
                          </a:rPr>
                          <m:t>𝑣</m:t>
                        </m:r>
                        <m:r>
                          <a:rPr lang="zh-CN" altLang="en-US" b="0" i="1" dirty="0" smtClean="0">
                            <a:latin typeface="Cambria Math" panose="02040503050406030204" pitchFamily="18" charset="0"/>
                          </a:rPr>
                          <m:t>𝜖</m:t>
                        </m:r>
                        <m:r>
                          <m:rPr>
                            <m:sty m:val="p"/>
                          </m:rPr>
                          <a:rPr lang="el-GR" altLang="zh-CN" b="0" i="1" dirty="0" smtClean="0">
                            <a:latin typeface="Cambria Math" panose="02040503050406030204" pitchFamily="18" charset="0"/>
                            <a:ea typeface="Cambria Math" panose="02040503050406030204" pitchFamily="18" charset="0"/>
                          </a:rPr>
                          <m:t>Ω</m:t>
                        </m:r>
                      </m:sub>
                      <m:sup/>
                      <m:e>
                        <m:r>
                          <a:rPr lang="en-US" altLang="zh-CN" b="0" i="1" dirty="0" smtClean="0">
                            <a:latin typeface="Cambria Math" panose="02040503050406030204" pitchFamily="18" charset="0"/>
                          </a:rPr>
                          <m:t>𝑞</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𝑣</m:t>
                            </m:r>
                          </m:e>
                        </m:d>
                        <m:r>
                          <a:rPr lang="en-US" altLang="zh-CN" b="0" i="1" dirty="0" smtClean="0">
                            <a:latin typeface="Cambria Math" panose="02040503050406030204" pitchFamily="18" charset="0"/>
                          </a:rPr>
                          <m:t>𝑙𝑛</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𝑞</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𝑣</m:t>
                            </m:r>
                            <m:r>
                              <a:rPr lang="en-US" altLang="zh-CN" b="0" i="1" dirty="0" smtClean="0">
                                <a:latin typeface="Cambria Math" panose="02040503050406030204" pitchFamily="18" charset="0"/>
                              </a:rPr>
                              <m:t>)</m:t>
                            </m:r>
                          </m:num>
                          <m:den>
                            <m:r>
                              <a:rPr lang="en-US" altLang="zh-CN" b="0" i="1" dirty="0" smtClean="0">
                                <a:latin typeface="Cambria Math" panose="02040503050406030204" pitchFamily="18" charset="0"/>
                              </a:rPr>
                              <m:t>𝑝</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𝑣</m:t>
                            </m:r>
                            <m:r>
                              <a:rPr lang="en-US" altLang="zh-CN" b="0" i="1" dirty="0" smtClean="0">
                                <a:latin typeface="Cambria Math" panose="02040503050406030204" pitchFamily="18" charset="0"/>
                              </a:rPr>
                              <m:t>)</m:t>
                            </m:r>
                          </m:den>
                        </m:f>
                      </m:e>
                    </m:nary>
                    <m:r>
                      <a:rPr lang="en-US" altLang="zh-CN" b="0" i="1" dirty="0" smtClean="0">
                        <a:latin typeface="Cambria Math" panose="02040503050406030204" pitchFamily="18" charset="0"/>
                      </a:rPr>
                      <m:t>=</m:t>
                    </m:r>
                    <m:nary>
                      <m:naryPr>
                        <m:chr m:val="∑"/>
                        <m:supHide m:val="on"/>
                        <m:ctrlPr>
                          <a:rPr lang="en-US" altLang="zh-CN" b="0" i="1" dirty="0" smtClean="0">
                            <a:latin typeface="Cambria Math" panose="02040503050406030204" pitchFamily="18" charset="0"/>
                          </a:rPr>
                        </m:ctrlPr>
                      </m:naryPr>
                      <m:sub>
                        <m:r>
                          <m:rPr>
                            <m:brk m:alnAt="7"/>
                          </m:rPr>
                          <a:rPr lang="en-US" altLang="zh-CN" b="0" i="1" dirty="0" smtClean="0">
                            <a:latin typeface="Cambria Math" panose="02040503050406030204" pitchFamily="18" charset="0"/>
                          </a:rPr>
                          <m:t>𝑣</m:t>
                        </m:r>
                        <m:r>
                          <a:rPr lang="zh-CN" altLang="en-US" b="0" i="1" dirty="0" smtClean="0">
                            <a:latin typeface="Cambria Math" panose="02040503050406030204" pitchFamily="18" charset="0"/>
                          </a:rPr>
                          <m:t>𝜖</m:t>
                        </m:r>
                        <m:r>
                          <m:rPr>
                            <m:sty m:val="p"/>
                          </m:rPr>
                          <a:rPr lang="el-GR" altLang="zh-CN" b="0" i="1" dirty="0" smtClean="0">
                            <a:latin typeface="Cambria Math" panose="02040503050406030204" pitchFamily="18" charset="0"/>
                            <a:ea typeface="Cambria Math" panose="02040503050406030204" pitchFamily="18" charset="0"/>
                          </a:rPr>
                          <m:t>Ω</m:t>
                        </m:r>
                      </m:sub>
                      <m:sup/>
                      <m:e>
                        <m:r>
                          <a:rPr lang="en-US" altLang="zh-CN" b="0" i="1" dirty="0" smtClean="0">
                            <a:latin typeface="Cambria Math" panose="02040503050406030204" pitchFamily="18" charset="0"/>
                          </a:rPr>
                          <m:t>𝑞</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𝑣</m:t>
                            </m:r>
                          </m:e>
                        </m:d>
                        <m:r>
                          <a:rPr lang="en-US" altLang="zh-CN" b="0" i="1" dirty="0" smtClean="0">
                            <a:latin typeface="Cambria Math" panose="02040503050406030204" pitchFamily="18" charset="0"/>
                          </a:rPr>
                          <m:t>𝑙𝑛𝑞</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𝑣</m:t>
                            </m:r>
                          </m:e>
                        </m:d>
                      </m:e>
                    </m:nary>
                    <m:r>
                      <a:rPr lang="en-US" altLang="zh-CN" b="0" i="1" dirty="0" smtClean="0">
                        <a:latin typeface="Cambria Math" panose="02040503050406030204" pitchFamily="18" charset="0"/>
                      </a:rPr>
                      <m:t>−</m:t>
                    </m:r>
                    <m:nary>
                      <m:naryPr>
                        <m:chr m:val="∑"/>
                        <m:supHide m:val="on"/>
                        <m:ctrlPr>
                          <a:rPr lang="en-US" altLang="zh-CN" b="0" i="1" dirty="0" smtClean="0">
                            <a:latin typeface="Cambria Math" panose="02040503050406030204" pitchFamily="18" charset="0"/>
                          </a:rPr>
                        </m:ctrlPr>
                      </m:naryPr>
                      <m:sub>
                        <m:r>
                          <m:rPr>
                            <m:brk m:alnAt="7"/>
                          </m:rPr>
                          <a:rPr lang="en-US" altLang="zh-CN" b="0" i="1" dirty="0" smtClean="0">
                            <a:latin typeface="Cambria Math" panose="02040503050406030204" pitchFamily="18" charset="0"/>
                          </a:rPr>
                          <m:t>𝑣</m:t>
                        </m:r>
                        <m:r>
                          <a:rPr lang="zh-CN" altLang="en-US" b="0" i="1" dirty="0" smtClean="0">
                            <a:latin typeface="Cambria Math" panose="02040503050406030204" pitchFamily="18" charset="0"/>
                          </a:rPr>
                          <m:t>𝜖</m:t>
                        </m:r>
                        <m:r>
                          <m:rPr>
                            <m:sty m:val="p"/>
                          </m:rPr>
                          <a:rPr lang="el-GR" altLang="zh-CN" b="0" i="1" dirty="0" smtClean="0">
                            <a:latin typeface="Cambria Math" panose="02040503050406030204" pitchFamily="18" charset="0"/>
                            <a:ea typeface="Cambria Math" panose="02040503050406030204" pitchFamily="18" charset="0"/>
                          </a:rPr>
                          <m:t>Ω</m:t>
                        </m:r>
                      </m:sub>
                      <m:sup/>
                      <m:e>
                        <m:r>
                          <a:rPr lang="en-US" altLang="zh-CN" b="0" i="1" dirty="0" smtClean="0">
                            <a:latin typeface="Cambria Math" panose="02040503050406030204" pitchFamily="18" charset="0"/>
                          </a:rPr>
                          <m:t>𝑞</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𝑣</m:t>
                            </m:r>
                          </m:e>
                        </m:d>
                        <m:r>
                          <a:rPr lang="en-US" altLang="zh-CN" b="0" i="1" dirty="0" smtClean="0">
                            <a:latin typeface="Cambria Math" panose="02040503050406030204" pitchFamily="18" charset="0"/>
                          </a:rPr>
                          <m:t>𝑙𝑛𝑝</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𝑣</m:t>
                            </m:r>
                          </m:e>
                        </m:d>
                      </m:e>
                    </m:nary>
                  </m:oMath>
                </a14:m>
                <a:endParaRPr lang="en-US" altLang="zh-CN" dirty="0"/>
              </a:p>
              <a:p>
                <a:r>
                  <a:rPr lang="zh-CN" altLang="en-US" dirty="0"/>
                  <a:t>样本空间确定时，第一项是确定的</a:t>
                </a:r>
                <a:endParaRPr lang="en-US" altLang="zh-CN" dirty="0"/>
              </a:p>
              <a:p>
                <a:r>
                  <a:rPr lang="zh-CN" altLang="en-US" dirty="0"/>
                  <a:t>最小化</a:t>
                </a:r>
                <a:r>
                  <a:rPr lang="en-US" altLang="zh-CN" dirty="0"/>
                  <a:t>KL</a:t>
                </a:r>
                <a:r>
                  <a:rPr lang="zh-CN" altLang="en-US" dirty="0"/>
                  <a:t>，只需要最大化第二项，面临的问题</a:t>
                </a:r>
                <a:endParaRPr lang="en-US" altLang="zh-CN" dirty="0"/>
              </a:p>
              <a:p>
                <a:pPr lvl="1"/>
                <a:r>
                  <a:rPr lang="en-US" altLang="zh-CN" dirty="0"/>
                  <a:t>3.1 </a:t>
                </a:r>
                <a:r>
                  <a:rPr lang="zh-CN" altLang="en-US" dirty="0"/>
                  <a:t>第二项如何求？</a:t>
                </a:r>
                <a:endParaRPr lang="en-US" altLang="zh-CN" dirty="0"/>
              </a:p>
              <a:p>
                <a:pPr lvl="2"/>
                <a:r>
                  <a:rPr lang="en-US" altLang="zh-CN" dirty="0"/>
                  <a:t> </a:t>
                </a:r>
                <a:r>
                  <a:rPr lang="zh-CN" altLang="en-US" dirty="0"/>
                  <a:t>现在只有输入样本集</a:t>
                </a:r>
                <a:r>
                  <a:rPr lang="en-US" altLang="zh-CN" dirty="0"/>
                  <a:t>S</a:t>
                </a:r>
                <a:r>
                  <a:rPr lang="zh-CN" altLang="en-US" dirty="0"/>
                  <a:t>，没有整个样本空间</a:t>
                </a:r>
                <a14:m>
                  <m:oMath xmlns:m="http://schemas.openxmlformats.org/officeDocument/2006/math">
                    <m:r>
                      <m:rPr>
                        <m:sty m:val="p"/>
                      </m:rPr>
                      <a:rPr lang="el-GR" altLang="zh-CN" i="1" smtClean="0">
                        <a:latin typeface="Cambria Math" panose="02040503050406030204" pitchFamily="18" charset="0"/>
                        <a:ea typeface="Cambria Math" panose="02040503050406030204" pitchFamily="18" charset="0"/>
                      </a:rPr>
                      <m:t>Ω</m:t>
                    </m:r>
                  </m:oMath>
                </a14:m>
                <a:r>
                  <a:rPr lang="zh-CN" altLang="en-US" dirty="0"/>
                  <a:t>，没法求和</a:t>
                </a:r>
                <a:endParaRPr lang="en-US" altLang="zh-CN" dirty="0"/>
              </a:p>
              <a:p>
                <a:pPr lvl="2"/>
                <a:r>
                  <a:rPr lang="en-US" altLang="zh-CN" dirty="0"/>
                  <a:t> q(v)</a:t>
                </a:r>
                <a:r>
                  <a:rPr lang="zh-CN" altLang="en-US" dirty="0"/>
                  <a:t>不知道，如何计算</a:t>
                </a:r>
                <a:endParaRPr lang="en-US" altLang="zh-CN" dirty="0"/>
              </a:p>
              <a:p>
                <a:pPr lvl="1"/>
                <a:r>
                  <a:rPr lang="en-US" altLang="zh-CN" dirty="0"/>
                  <a:t>3.2 </a:t>
                </a:r>
                <a:r>
                  <a:rPr lang="zh-CN" altLang="en-US" dirty="0"/>
                  <a:t>如何保证第二项最大化？</a:t>
                </a:r>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15610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如何使分布的距离最小？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3.1 </a:t>
                </a:r>
                <a:r>
                  <a:rPr lang="zh-CN" altLang="en-US" dirty="0"/>
                  <a:t>如何求</a:t>
                </a:r>
                <a14:m>
                  <m:oMath xmlns:m="http://schemas.openxmlformats.org/officeDocument/2006/math">
                    <m:nary>
                      <m:naryPr>
                        <m:chr m:val="∑"/>
                        <m:supHide m:val="on"/>
                        <m:ctrlPr>
                          <a:rPr lang="en-US" altLang="zh-CN" b="0" i="1" dirty="0" smtClean="0">
                            <a:latin typeface="Cambria Math" panose="02040503050406030204" pitchFamily="18" charset="0"/>
                          </a:rPr>
                        </m:ctrlPr>
                      </m:naryPr>
                      <m:sub>
                        <m:r>
                          <m:rPr>
                            <m:brk m:alnAt="7"/>
                          </m:rPr>
                          <a:rPr lang="en-US" altLang="zh-CN" b="0" i="1" dirty="0" smtClean="0">
                            <a:latin typeface="Cambria Math" panose="02040503050406030204" pitchFamily="18" charset="0"/>
                          </a:rPr>
                          <m:t>𝑣</m:t>
                        </m:r>
                        <m:r>
                          <a:rPr lang="zh-CN" altLang="en-US" b="0" i="1" dirty="0" smtClean="0">
                            <a:latin typeface="Cambria Math" panose="02040503050406030204" pitchFamily="18" charset="0"/>
                          </a:rPr>
                          <m:t>𝜖</m:t>
                        </m:r>
                        <m:r>
                          <m:rPr>
                            <m:sty m:val="p"/>
                          </m:rPr>
                          <a:rPr lang="el-GR" altLang="zh-CN" b="0" i="1" dirty="0" smtClean="0">
                            <a:latin typeface="Cambria Math" panose="02040503050406030204" pitchFamily="18" charset="0"/>
                            <a:ea typeface="Cambria Math" panose="02040503050406030204" pitchFamily="18" charset="0"/>
                          </a:rPr>
                          <m:t>Ω</m:t>
                        </m:r>
                      </m:sub>
                      <m:sup/>
                      <m:e>
                        <m:r>
                          <a:rPr lang="en-US" altLang="zh-CN" b="0" i="1" dirty="0" smtClean="0">
                            <a:latin typeface="Cambria Math" panose="02040503050406030204" pitchFamily="18" charset="0"/>
                          </a:rPr>
                          <m:t>𝑞</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𝑣</m:t>
                            </m:r>
                          </m:e>
                        </m:d>
                        <m:r>
                          <a:rPr lang="en-US" altLang="zh-CN" b="0" i="1" dirty="0" smtClean="0">
                            <a:latin typeface="Cambria Math" panose="02040503050406030204" pitchFamily="18" charset="0"/>
                          </a:rPr>
                          <m:t>𝑙𝑛𝑝</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𝑣</m:t>
                            </m:r>
                          </m:e>
                        </m:d>
                      </m:e>
                    </m:nary>
                  </m:oMath>
                </a14:m>
                <a:endParaRPr lang="en-US" altLang="zh-CN" dirty="0"/>
              </a:p>
              <a:p>
                <a:pPr lvl="1"/>
                <a:r>
                  <a:rPr lang="zh-CN" altLang="en-US" dirty="0"/>
                  <a:t>形式是对函数</a:t>
                </a:r>
                <a14:m>
                  <m:oMath xmlns:m="http://schemas.openxmlformats.org/officeDocument/2006/math">
                    <m:r>
                      <a:rPr lang="en-US" altLang="zh-CN" b="0" i="1" smtClean="0">
                        <a:latin typeface="Cambria Math" panose="02040503050406030204" pitchFamily="18" charset="0"/>
                      </a:rPr>
                      <m:t>𝑙𝑛𝑝</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oMath>
                </a14:m>
                <a:r>
                  <a:rPr lang="zh-CN" altLang="en-US" dirty="0"/>
                  <a:t>在分布</a:t>
                </a:r>
                <a:r>
                  <a:rPr lang="en-US" altLang="zh-CN" dirty="0"/>
                  <a:t>q(v)</a:t>
                </a:r>
                <a:r>
                  <a:rPr lang="zh-CN" altLang="en-US" dirty="0"/>
                  <a:t>下的期望，</a:t>
                </a:r>
                <a:r>
                  <a:rPr lang="en-US" altLang="zh-CN" dirty="0"/>
                  <a:t>v</a:t>
                </a:r>
                <a:r>
                  <a:rPr lang="zh-CN" altLang="en-US" dirty="0"/>
                  <a:t>是指样本空间中的任意样本，不仅仅是输入样本</a:t>
                </a:r>
                <a:endParaRPr lang="en-US" altLang="zh-CN" dirty="0"/>
              </a:p>
              <a:p>
                <a:pPr lvl="1"/>
                <a:r>
                  <a:rPr lang="zh-CN" altLang="en-US" dirty="0">
                    <a:solidFill>
                      <a:srgbClr val="FF0000"/>
                    </a:solidFill>
                  </a:rPr>
                  <a:t>蒙特卡罗方法</a:t>
                </a:r>
                <a:r>
                  <a:rPr lang="zh-CN" altLang="en-US" dirty="0"/>
                  <a:t>的目的是用随机化的方法求积分。例如求给定函数</a:t>
                </a:r>
                <a:r>
                  <a:rPr lang="en-US" altLang="zh-CN" dirty="0"/>
                  <a:t>h(x)</a:t>
                </a:r>
                <a:r>
                  <a:rPr lang="zh-CN" altLang="en-US" dirty="0"/>
                  <a:t>的积分，则首先可以将</a:t>
                </a:r>
                <a:r>
                  <a:rPr lang="en-US" altLang="zh-CN" dirty="0"/>
                  <a:t>h(x)</a:t>
                </a:r>
                <a:r>
                  <a:rPr lang="zh-CN" altLang="en-US" dirty="0"/>
                  <a:t>分解为某个函数</a:t>
                </a:r>
                <a:r>
                  <a:rPr lang="en-US" altLang="zh-CN" dirty="0"/>
                  <a:t>f(x)</a:t>
                </a:r>
                <a:r>
                  <a:rPr lang="zh-CN" altLang="en-US" dirty="0"/>
                  <a:t>和其概率密度函数</a:t>
                </a:r>
                <a:r>
                  <a:rPr lang="en-US" altLang="zh-CN" dirty="0"/>
                  <a:t>p(x)</a:t>
                </a:r>
                <a:r>
                  <a:rPr lang="zh-CN" altLang="en-US" dirty="0"/>
                  <a:t>的乘积：</a:t>
                </a:r>
                <a:endParaRPr lang="en-US" altLang="zh-CN" dirty="0"/>
              </a:p>
              <a:p>
                <a:pPr lvl="2"/>
                <a14:m>
                  <m:oMath xmlns:m="http://schemas.openxmlformats.org/officeDocument/2006/math">
                    <m:nary>
                      <m:naryPr>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𝑎</m:t>
                        </m:r>
                      </m:sub>
                      <m:sup>
                        <m:r>
                          <a:rPr lang="en-US" altLang="zh-CN" b="0" i="1" smtClean="0">
                            <a:latin typeface="Cambria Math" panose="02040503050406030204" pitchFamily="18" charset="0"/>
                          </a:rPr>
                          <m:t>𝑏</m:t>
                        </m:r>
                      </m:sup>
                      <m:e>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nary>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nary>
                      <m:naryPr>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𝑎</m:t>
                        </m:r>
                      </m:sub>
                      <m:sup>
                        <m:r>
                          <a:rPr lang="en-US" altLang="zh-CN" b="0" i="1" smtClean="0">
                            <a:latin typeface="Cambria Math" panose="02040503050406030204" pitchFamily="18" charset="0"/>
                          </a:rPr>
                          <m:t>𝑏</m:t>
                        </m:r>
                      </m:sup>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h</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num>
                          <m:den>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den>
                        </m:f>
                      </m:e>
                    </m:nary>
                    <m:r>
                      <a:rPr lang="en-US" altLang="zh-CN" b="0" i="1" smtClean="0">
                        <a:latin typeface="Cambria Math" panose="02040503050406030204" pitchFamily="18" charset="0"/>
                      </a:rPr>
                      <m:t>𝑑𝑥</m:t>
                    </m:r>
                    <m:r>
                      <a:rPr lang="en-US" altLang="zh-CN" b="0" i="0" smtClean="0">
                        <a:latin typeface="Cambria Math" panose="02040503050406030204" pitchFamily="18" charset="0"/>
                      </a:rPr>
                      <m:t>=</m:t>
                    </m:r>
                    <m:nary>
                      <m:naryPr>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𝑎</m:t>
                        </m:r>
                      </m:sub>
                      <m:sup>
                        <m:r>
                          <a:rPr lang="en-US" altLang="zh-CN" b="0" i="1" smtClean="0">
                            <a:latin typeface="Cambria Math" panose="02040503050406030204" pitchFamily="18" charset="0"/>
                          </a:rPr>
                          <m:t>𝑏</m:t>
                        </m:r>
                      </m:sup>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e>
                    </m:nary>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sSub>
                      <m:sSubPr>
                        <m:ctrlPr>
                          <a:rPr lang="el-GR" altLang="zh-CN" b="0" i="1" smtClean="0">
                            <a:latin typeface="Cambria Math" panose="02040503050406030204" pitchFamily="18" charset="0"/>
                            <a:ea typeface="Cambria Math" panose="02040503050406030204" pitchFamily="18" charset="0"/>
                          </a:rPr>
                        </m:ctrlPr>
                      </m:sSubPr>
                      <m:e>
                        <m:r>
                          <m:rPr>
                            <m:sty m:val="p"/>
                          </m:rPr>
                          <a:rPr lang="el-GR" altLang="zh-CN" b="0" i="1" smtClean="0">
                            <a:latin typeface="Cambria Math" panose="02040503050406030204" pitchFamily="18" charset="0"/>
                            <a:ea typeface="Cambria Math" panose="02040503050406030204" pitchFamily="18" charset="0"/>
                          </a:rPr>
                          <m:t>Ε</m:t>
                        </m:r>
                      </m:e>
                      <m:sub>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oMath>
                </a14:m>
                <a:endParaRPr lang="en-US" altLang="zh-CN" dirty="0"/>
              </a:p>
              <a:p>
                <a:pPr lvl="2"/>
                <a:r>
                  <a:rPr lang="zh-CN" altLang="en-US" dirty="0"/>
                  <a:t>发现蒙特卡罗方法求解的目标实际是某个函数在某种分布下的期望</a:t>
                </a:r>
                <a:endParaRPr lang="en-US" altLang="zh-CN" dirty="0"/>
              </a:p>
              <a:p>
                <a:pPr lvl="1"/>
                <a:r>
                  <a:rPr lang="zh-CN" altLang="en-US" dirty="0"/>
                  <a:t>蒙特卡罗方法如何求解上述目标呢</a:t>
                </a:r>
                <a:endParaRPr lang="en-US" altLang="zh-CN" dirty="0"/>
              </a:p>
              <a:p>
                <a:pPr lvl="2"/>
                <a:r>
                  <a:rPr lang="zh-CN" altLang="en-US" dirty="0">
                    <a:solidFill>
                      <a:srgbClr val="FF0000"/>
                    </a:solidFill>
                  </a:rPr>
                  <a:t>采样方法</a:t>
                </a:r>
                <a:r>
                  <a:rPr lang="zh-CN" altLang="en-US" dirty="0"/>
                  <a:t>，如果从分布</a:t>
                </a:r>
                <a:r>
                  <a:rPr lang="en-US" altLang="zh-CN" dirty="0"/>
                  <a:t>p(x)</a:t>
                </a:r>
                <a:r>
                  <a:rPr lang="zh-CN" altLang="en-US" dirty="0"/>
                  <a:t>上采集大量符合</a:t>
                </a:r>
                <a:r>
                  <a:rPr lang="en-US" altLang="zh-CN" dirty="0"/>
                  <a:t>p(x)</a:t>
                </a:r>
                <a:r>
                  <a:rPr lang="zh-CN" altLang="en-US" dirty="0"/>
                  <a:t>的样本，则可以利用这些样本均值逼近上述积分</a:t>
                </a:r>
                <a:endParaRPr lang="en-US" altLang="zh-CN" dirty="0"/>
              </a:p>
              <a:p>
                <a:pPr lvl="2"/>
                <a14:m>
                  <m:oMath xmlns:m="http://schemas.openxmlformats.org/officeDocument/2006/math">
                    <m:nary>
                      <m:naryPr>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𝑎</m:t>
                        </m:r>
                      </m:sub>
                      <m:sup>
                        <m:r>
                          <a:rPr lang="en-US" altLang="zh-CN" b="0" i="1" smtClean="0">
                            <a:latin typeface="Cambria Math" panose="02040503050406030204" pitchFamily="18" charset="0"/>
                          </a:rPr>
                          <m:t>𝑏</m:t>
                        </m:r>
                      </m:sup>
                      <m:e>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nary>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sSub>
                      <m:sSubPr>
                        <m:ctrlPr>
                          <a:rPr lang="el-GR" altLang="zh-CN" b="0" i="1" smtClean="0">
                            <a:latin typeface="Cambria Math" panose="02040503050406030204" pitchFamily="18" charset="0"/>
                            <a:ea typeface="Cambria Math" panose="02040503050406030204" pitchFamily="18" charset="0"/>
                          </a:rPr>
                        </m:ctrlPr>
                      </m:sSubPr>
                      <m:e>
                        <m:r>
                          <m:rPr>
                            <m:sty m:val="p"/>
                          </m:rPr>
                          <a:rPr lang="el-GR" altLang="zh-CN" b="0" i="1" smtClean="0">
                            <a:latin typeface="Cambria Math" panose="02040503050406030204" pitchFamily="18" charset="0"/>
                            <a:ea typeface="Cambria Math" panose="02040503050406030204" pitchFamily="18" charset="0"/>
                          </a:rPr>
                          <m:t>Ε</m:t>
                        </m:r>
                      </m:e>
                      <m:sub>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𝑛</m:t>
                        </m:r>
                      </m:den>
                    </m:f>
                    <m:nary>
                      <m:naryPr>
                        <m:chr m:val="∑"/>
                        <m:ctrlPr>
                          <a:rPr lang="en-US" altLang="zh-CN" b="0" i="1" smtClean="0">
                            <a:latin typeface="Cambria Math" panose="02040503050406030204" pitchFamily="18" charset="0"/>
                            <a:ea typeface="Cambria Math" panose="02040503050406030204" pitchFamily="18" charset="0"/>
                          </a:rPr>
                        </m:ctrlPr>
                      </m:naryPr>
                      <m:sub>
                        <m:r>
                          <m:rPr>
                            <m:brk m:alnAt="23"/>
                          </m:rPr>
                          <a:rPr lang="en-US" altLang="zh-CN" b="0" i="1" smtClean="0">
                            <a:latin typeface="Cambria Math" panose="02040503050406030204" pitchFamily="18" charset="0"/>
                            <a:ea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=1</m:t>
                        </m:r>
                      </m:sub>
                      <m:sup>
                        <m:r>
                          <a:rPr lang="en-US" altLang="zh-CN" b="0" i="1" smtClean="0">
                            <a:latin typeface="Cambria Math" panose="02040503050406030204" pitchFamily="18" charset="0"/>
                            <a:ea typeface="Cambria Math" panose="02040503050406030204" pitchFamily="18" charset="0"/>
                          </a:rPr>
                          <m:t>𝑛</m:t>
                        </m:r>
                      </m:sup>
                      <m:e>
                        <m:r>
                          <a:rPr lang="en-US" altLang="zh-CN" b="0" i="1" smtClean="0">
                            <a:latin typeface="Cambria Math" panose="02040503050406030204" pitchFamily="18" charset="0"/>
                            <a:ea typeface="Cambria Math" panose="02040503050406030204" pitchFamily="18" charset="0"/>
                          </a:rPr>
                          <m:t>𝑓</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e>
                    </m:nary>
                  </m:oMath>
                </a14:m>
                <a:endParaRPr lang="en-US" altLang="zh-CN" dirty="0"/>
              </a:p>
              <a:p>
                <a:pPr lvl="2"/>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043" t="-2941" r="-37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21892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如何使分布的距离最小？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3.1 </a:t>
                </a:r>
                <a:r>
                  <a:rPr lang="zh-CN" altLang="en-US" dirty="0"/>
                  <a:t>如何求</a:t>
                </a:r>
                <a14:m>
                  <m:oMath xmlns:m="http://schemas.openxmlformats.org/officeDocument/2006/math">
                    <m:nary>
                      <m:naryPr>
                        <m:chr m:val="∑"/>
                        <m:supHide m:val="on"/>
                        <m:ctrlPr>
                          <a:rPr lang="en-US" altLang="zh-CN" b="0" i="1" dirty="0" smtClean="0">
                            <a:latin typeface="Cambria Math" panose="02040503050406030204" pitchFamily="18" charset="0"/>
                          </a:rPr>
                        </m:ctrlPr>
                      </m:naryPr>
                      <m:sub>
                        <m:r>
                          <m:rPr>
                            <m:brk m:alnAt="7"/>
                          </m:rPr>
                          <a:rPr lang="en-US" altLang="zh-CN" b="0" i="1" dirty="0" smtClean="0">
                            <a:latin typeface="Cambria Math" panose="02040503050406030204" pitchFamily="18" charset="0"/>
                          </a:rPr>
                          <m:t>𝑣</m:t>
                        </m:r>
                        <m:r>
                          <a:rPr lang="zh-CN" altLang="en-US" b="0" i="1" dirty="0" smtClean="0">
                            <a:latin typeface="Cambria Math" panose="02040503050406030204" pitchFamily="18" charset="0"/>
                          </a:rPr>
                          <m:t>𝜖</m:t>
                        </m:r>
                        <m:r>
                          <m:rPr>
                            <m:sty m:val="p"/>
                          </m:rPr>
                          <a:rPr lang="el-GR" altLang="zh-CN" b="0" i="1" dirty="0" smtClean="0">
                            <a:latin typeface="Cambria Math" panose="02040503050406030204" pitchFamily="18" charset="0"/>
                            <a:ea typeface="Cambria Math" panose="02040503050406030204" pitchFamily="18" charset="0"/>
                          </a:rPr>
                          <m:t>Ω</m:t>
                        </m:r>
                      </m:sub>
                      <m:sup/>
                      <m:e>
                        <m:r>
                          <a:rPr lang="en-US" altLang="zh-CN" b="0" i="1" dirty="0" smtClean="0">
                            <a:latin typeface="Cambria Math" panose="02040503050406030204" pitchFamily="18" charset="0"/>
                          </a:rPr>
                          <m:t>𝑞</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𝑣</m:t>
                            </m:r>
                          </m:e>
                        </m:d>
                        <m:r>
                          <a:rPr lang="en-US" altLang="zh-CN" b="0" i="1" dirty="0" smtClean="0">
                            <a:latin typeface="Cambria Math" panose="02040503050406030204" pitchFamily="18" charset="0"/>
                          </a:rPr>
                          <m:t>𝑙𝑛𝑝</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𝑣</m:t>
                            </m:r>
                          </m:e>
                        </m:d>
                      </m:e>
                    </m:nary>
                  </m:oMath>
                </a14:m>
                <a:endParaRPr lang="en-US" altLang="zh-CN" dirty="0"/>
              </a:p>
              <a:p>
                <a:pPr lvl="1"/>
                <a:r>
                  <a:rPr lang="zh-CN" altLang="en-US" dirty="0"/>
                  <a:t>蒙特卡罗方法如何求解上述目标呢</a:t>
                </a:r>
                <a:endParaRPr lang="en-US" altLang="zh-CN" dirty="0"/>
              </a:p>
              <a:p>
                <a:pPr lvl="2"/>
                <a:r>
                  <a:rPr lang="zh-CN" altLang="en-US" dirty="0"/>
                  <a:t>采样方法，如果从分布</a:t>
                </a:r>
                <a:r>
                  <a:rPr lang="en-US" altLang="zh-CN" dirty="0"/>
                  <a:t>p(x)</a:t>
                </a:r>
                <a:r>
                  <a:rPr lang="zh-CN" altLang="en-US" dirty="0"/>
                  <a:t>上采集大量符合</a:t>
                </a:r>
                <a:r>
                  <a:rPr lang="en-US" altLang="zh-CN" dirty="0"/>
                  <a:t>p(x)</a:t>
                </a:r>
                <a:r>
                  <a:rPr lang="zh-CN" altLang="en-US" dirty="0"/>
                  <a:t>的样本，则可以利用这些样本均值逼近上述积分</a:t>
                </a:r>
                <a:endParaRPr lang="en-US" altLang="zh-CN" dirty="0"/>
              </a:p>
              <a:p>
                <a:pPr lvl="2"/>
                <a14:m>
                  <m:oMath xmlns:m="http://schemas.openxmlformats.org/officeDocument/2006/math">
                    <m:nary>
                      <m:naryPr>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𝑎</m:t>
                        </m:r>
                      </m:sub>
                      <m:sup>
                        <m:r>
                          <a:rPr lang="en-US" altLang="zh-CN" b="0" i="1" smtClean="0">
                            <a:latin typeface="Cambria Math" panose="02040503050406030204" pitchFamily="18" charset="0"/>
                          </a:rPr>
                          <m:t>𝑏</m:t>
                        </m:r>
                      </m:sup>
                      <m:e>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nary>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sSub>
                      <m:sSubPr>
                        <m:ctrlPr>
                          <a:rPr lang="el-GR" altLang="zh-CN" b="0" i="1" smtClean="0">
                            <a:latin typeface="Cambria Math" panose="02040503050406030204" pitchFamily="18" charset="0"/>
                            <a:ea typeface="Cambria Math" panose="02040503050406030204" pitchFamily="18" charset="0"/>
                          </a:rPr>
                        </m:ctrlPr>
                      </m:sSubPr>
                      <m:e>
                        <m:r>
                          <m:rPr>
                            <m:sty m:val="p"/>
                          </m:rPr>
                          <a:rPr lang="el-GR" altLang="zh-CN" b="0" i="1" smtClean="0">
                            <a:latin typeface="Cambria Math" panose="02040503050406030204" pitchFamily="18" charset="0"/>
                            <a:ea typeface="Cambria Math" panose="02040503050406030204" pitchFamily="18" charset="0"/>
                          </a:rPr>
                          <m:t>Ε</m:t>
                        </m:r>
                      </m:e>
                      <m:sub>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𝑛</m:t>
                        </m:r>
                      </m:den>
                    </m:f>
                    <m:nary>
                      <m:naryPr>
                        <m:chr m:val="∑"/>
                        <m:ctrlPr>
                          <a:rPr lang="en-US" altLang="zh-CN" b="0" i="1" smtClean="0">
                            <a:latin typeface="Cambria Math" panose="02040503050406030204" pitchFamily="18" charset="0"/>
                            <a:ea typeface="Cambria Math" panose="02040503050406030204" pitchFamily="18" charset="0"/>
                          </a:rPr>
                        </m:ctrlPr>
                      </m:naryPr>
                      <m:sub>
                        <m:r>
                          <m:rPr>
                            <m:brk m:alnAt="23"/>
                          </m:rPr>
                          <a:rPr lang="en-US" altLang="zh-CN" b="0" i="1" smtClean="0">
                            <a:latin typeface="Cambria Math" panose="02040503050406030204" pitchFamily="18" charset="0"/>
                            <a:ea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=1</m:t>
                        </m:r>
                      </m:sub>
                      <m:sup>
                        <m:r>
                          <a:rPr lang="en-US" altLang="zh-CN" b="0" i="1" smtClean="0">
                            <a:latin typeface="Cambria Math" panose="02040503050406030204" pitchFamily="18" charset="0"/>
                            <a:ea typeface="Cambria Math" panose="02040503050406030204" pitchFamily="18" charset="0"/>
                          </a:rPr>
                          <m:t>𝑛</m:t>
                        </m:r>
                      </m:sup>
                      <m:e>
                        <m:r>
                          <a:rPr lang="en-US" altLang="zh-CN" b="0" i="1" smtClean="0">
                            <a:latin typeface="Cambria Math" panose="02040503050406030204" pitchFamily="18" charset="0"/>
                            <a:ea typeface="Cambria Math" panose="02040503050406030204" pitchFamily="18" charset="0"/>
                          </a:rPr>
                          <m:t>𝑓</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e>
                    </m:nary>
                  </m:oMath>
                </a14:m>
                <a:endParaRPr lang="en-US" altLang="zh-CN" dirty="0"/>
              </a:p>
              <a:p>
                <a:pPr lvl="1"/>
                <a:r>
                  <a:rPr lang="zh-CN" altLang="en-US" dirty="0"/>
                  <a:t>如何借鉴蒙特卡罗方法的思想求解我们的目标？</a:t>
                </a:r>
                <a:endParaRPr lang="en-US" altLang="zh-CN" dirty="0"/>
              </a:p>
              <a:p>
                <a:pPr lvl="2"/>
                <a14:m>
                  <m:oMath xmlns:m="http://schemas.openxmlformats.org/officeDocument/2006/math">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𝑣</m:t>
                        </m:r>
                        <m:r>
                          <a:rPr lang="zh-CN" altLang="en-US" b="0" i="1" smtClean="0">
                            <a:latin typeface="Cambria Math" panose="02040503050406030204" pitchFamily="18" charset="0"/>
                          </a:rPr>
                          <m:t>𝜖</m:t>
                        </m:r>
                        <m:r>
                          <m:rPr>
                            <m:sty m:val="p"/>
                          </m:rPr>
                          <a:rPr lang="el-GR" altLang="zh-CN" b="0" i="1" smtClean="0">
                            <a:latin typeface="Cambria Math" panose="02040503050406030204" pitchFamily="18" charset="0"/>
                            <a:ea typeface="Cambria Math" panose="02040503050406030204" pitchFamily="18" charset="0"/>
                          </a:rPr>
                          <m:t>Ω</m:t>
                        </m:r>
                      </m:sub>
                      <m:sup/>
                      <m:e>
                        <m:r>
                          <a:rPr lang="en-US" altLang="zh-CN" b="0" i="1" smtClean="0">
                            <a:latin typeface="Cambria Math" panose="02040503050406030204" pitchFamily="18" charset="0"/>
                          </a:rPr>
                          <m:t>𝑞</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m:t>
                            </m:r>
                          </m:e>
                        </m:d>
                        <m:r>
                          <a:rPr lang="en-US" altLang="zh-CN" b="0" i="1" smtClean="0">
                            <a:latin typeface="Cambria Math" panose="02040503050406030204" pitchFamily="18" charset="0"/>
                          </a:rPr>
                          <m:t>𝑙𝑛𝑝</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e>
                    </m:nary>
                    <m:r>
                      <a:rPr lang="en-US" altLang="zh-CN" b="0" i="1" smtClean="0">
                        <a:latin typeface="Cambria Math" panose="02040503050406030204" pitchFamily="18" charset="0"/>
                      </a:rPr>
                      <m:t>=</m:t>
                    </m:r>
                    <m:sSub>
                      <m:sSubPr>
                        <m:ctrlPr>
                          <a:rPr lang="el-GR" altLang="zh-CN" b="0" i="1" smtClean="0">
                            <a:latin typeface="Cambria Math" panose="02040503050406030204" pitchFamily="18" charset="0"/>
                            <a:ea typeface="Cambria Math" panose="02040503050406030204" pitchFamily="18" charset="0"/>
                          </a:rPr>
                        </m:ctrlPr>
                      </m:sSubPr>
                      <m:e>
                        <m:r>
                          <m:rPr>
                            <m:sty m:val="p"/>
                          </m:rPr>
                          <a:rPr lang="el-GR" altLang="zh-CN" b="0" i="1" smtClean="0">
                            <a:latin typeface="Cambria Math" panose="02040503050406030204" pitchFamily="18" charset="0"/>
                            <a:ea typeface="Cambria Math" panose="02040503050406030204" pitchFamily="18" charset="0"/>
                          </a:rPr>
                          <m:t>Ε</m:t>
                        </m:r>
                      </m:e>
                      <m:sub>
                        <m:r>
                          <a:rPr lang="en-US" altLang="zh-CN" b="0" i="1" smtClean="0">
                            <a:latin typeface="Cambria Math" panose="02040503050406030204" pitchFamily="18" charset="0"/>
                            <a:ea typeface="Cambria Math" panose="02040503050406030204" pitchFamily="18" charset="0"/>
                          </a:rPr>
                          <m:t>𝑞</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𝑣</m:t>
                        </m:r>
                        <m:r>
                          <a:rPr lang="en-US" altLang="zh-CN" b="0" i="1" smtClean="0">
                            <a:latin typeface="Cambria Math" panose="02040503050406030204" pitchFamily="18" charset="0"/>
                            <a:ea typeface="Cambria Math" panose="02040503050406030204" pitchFamily="18" charset="0"/>
                          </a:rPr>
                          <m:t>)</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𝑙𝑛𝑝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𝑣</m:t>
                    </m:r>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𝑛</m:t>
                        </m:r>
                      </m:den>
                    </m:f>
                    <m:nary>
                      <m:naryPr>
                        <m:chr m:val="∑"/>
                        <m:supHide m:val="on"/>
                        <m:ctrlPr>
                          <a:rPr lang="en-US" altLang="zh-CN" b="0" i="1" smtClean="0">
                            <a:latin typeface="Cambria Math" panose="02040503050406030204" pitchFamily="18" charset="0"/>
                            <a:ea typeface="Cambria Math" panose="02040503050406030204" pitchFamily="18" charset="0"/>
                          </a:rPr>
                        </m:ctrlPr>
                      </m:naryPr>
                      <m:sub>
                        <m:r>
                          <m:rPr>
                            <m:brk m:alnAt="7"/>
                          </m:rPr>
                          <a:rPr lang="en-US" altLang="zh-CN" b="0" i="1" smtClean="0">
                            <a:latin typeface="Cambria Math" panose="02040503050406030204" pitchFamily="18" charset="0"/>
                            <a:ea typeface="Cambria Math" panose="02040503050406030204" pitchFamily="18" charset="0"/>
                          </a:rPr>
                          <m:t>𝑣</m:t>
                        </m:r>
                        <m:r>
                          <a:rPr lang="zh-CN" altLang="en-US" b="0" i="1" smtClean="0">
                            <a:latin typeface="Cambria Math" panose="02040503050406030204" pitchFamily="18" charset="0"/>
                            <a:ea typeface="Cambria Math" panose="02040503050406030204" pitchFamily="18" charset="0"/>
                          </a:rPr>
                          <m:t>𝜖</m:t>
                        </m:r>
                        <m:r>
                          <a:rPr lang="en-US" altLang="zh-CN" b="0" i="1" smtClean="0">
                            <a:latin typeface="Cambria Math" panose="02040503050406030204" pitchFamily="18" charset="0"/>
                            <a:ea typeface="Cambria Math" panose="02040503050406030204" pitchFamily="18" charset="0"/>
                          </a:rPr>
                          <m:t>𝑆</m:t>
                        </m:r>
                      </m:sub>
                      <m:sup/>
                      <m:e>
                        <m:r>
                          <a:rPr lang="en-US" altLang="zh-CN" b="0" i="1" smtClean="0">
                            <a:latin typeface="Cambria Math" panose="02040503050406030204" pitchFamily="18" charset="0"/>
                            <a:ea typeface="Cambria Math" panose="02040503050406030204" pitchFamily="18" charset="0"/>
                          </a:rPr>
                          <m:t>𝑙𝑛𝑝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𝑣</m:t>
                        </m:r>
                        <m:r>
                          <a:rPr lang="en-US" altLang="zh-CN" b="0" i="1" smtClean="0">
                            <a:latin typeface="Cambria Math" panose="02040503050406030204" pitchFamily="18" charset="0"/>
                            <a:ea typeface="Cambria Math" panose="02040503050406030204" pitchFamily="18" charset="0"/>
                          </a:rPr>
                          <m:t>)</m:t>
                        </m:r>
                      </m:e>
                    </m:nary>
                  </m:oMath>
                </a14:m>
                <a:endParaRPr lang="en-US" altLang="zh-CN" dirty="0"/>
              </a:p>
              <a:p>
                <a:pPr lvl="2"/>
                <a:r>
                  <a:rPr lang="zh-CN" altLang="en-US" dirty="0"/>
                  <a:t>注意第一个求和和最后一个求和针对的集合是不一样的</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043" t="-2941" r="-5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40351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如何使分布的距离最小？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3.2 </a:t>
                </a:r>
                <a:r>
                  <a:rPr lang="zh-CN" altLang="en-US" dirty="0"/>
                  <a:t>如何保证第二项最大化？</a:t>
                </a:r>
              </a:p>
              <a:p>
                <a:pPr lvl="1"/>
                <a:r>
                  <a:rPr lang="zh-CN" altLang="en-US" dirty="0"/>
                  <a:t>根据</a:t>
                </a:r>
                <a:r>
                  <a:rPr lang="en-US" altLang="zh-CN" dirty="0"/>
                  <a:t>3.1</a:t>
                </a:r>
                <a:r>
                  <a:rPr lang="zh-CN" altLang="en-US" dirty="0"/>
                  <a:t>可以得到第二项</a:t>
                </a:r>
                <a14:m>
                  <m:oMath xmlns:m="http://schemas.openxmlformats.org/officeDocument/2006/math">
                    <m:nary>
                      <m:naryPr>
                        <m:chr m:val="∑"/>
                        <m:supHide m:val="on"/>
                        <m:ctrlPr>
                          <a:rPr lang="en-US" altLang="zh-CN" b="0" i="1" dirty="0" smtClean="0">
                            <a:latin typeface="Cambria Math" panose="02040503050406030204" pitchFamily="18" charset="0"/>
                          </a:rPr>
                        </m:ctrlPr>
                      </m:naryPr>
                      <m:sub>
                        <m:r>
                          <m:rPr>
                            <m:brk m:alnAt="7"/>
                          </m:rPr>
                          <a:rPr lang="en-US" altLang="zh-CN" b="0" i="1" dirty="0" smtClean="0">
                            <a:latin typeface="Cambria Math" panose="02040503050406030204" pitchFamily="18" charset="0"/>
                          </a:rPr>
                          <m:t>𝑣</m:t>
                        </m:r>
                        <m:r>
                          <a:rPr lang="zh-CN" altLang="en-US" b="0" i="1" dirty="0" smtClean="0">
                            <a:latin typeface="Cambria Math" panose="02040503050406030204" pitchFamily="18" charset="0"/>
                          </a:rPr>
                          <m:t>𝜖</m:t>
                        </m:r>
                        <m:r>
                          <m:rPr>
                            <m:sty m:val="p"/>
                          </m:rPr>
                          <a:rPr lang="el-GR" altLang="zh-CN" b="0" i="1" dirty="0" smtClean="0">
                            <a:latin typeface="Cambria Math" panose="02040503050406030204" pitchFamily="18" charset="0"/>
                            <a:ea typeface="Cambria Math" panose="02040503050406030204" pitchFamily="18" charset="0"/>
                          </a:rPr>
                          <m:t>Ω</m:t>
                        </m:r>
                      </m:sub>
                      <m:sup/>
                      <m:e>
                        <m:r>
                          <a:rPr lang="en-US" altLang="zh-CN" b="0" i="1" dirty="0" smtClean="0">
                            <a:latin typeface="Cambria Math" panose="02040503050406030204" pitchFamily="18" charset="0"/>
                          </a:rPr>
                          <m:t>𝑞</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𝑣</m:t>
                            </m:r>
                          </m:e>
                        </m:d>
                        <m:r>
                          <a:rPr lang="en-US" altLang="zh-CN" b="0" i="1" dirty="0" smtClean="0">
                            <a:latin typeface="Cambria Math" panose="02040503050406030204" pitchFamily="18" charset="0"/>
                          </a:rPr>
                          <m:t>𝑙𝑛𝑝</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𝑣</m:t>
                            </m:r>
                          </m:e>
                        </m:d>
                      </m:e>
                    </m:nary>
                  </m:oMath>
                </a14:m>
                <a:r>
                  <a:rPr lang="zh-CN" altLang="en-US" dirty="0"/>
                  <a:t>的近似表达式</a:t>
                </a:r>
                <a:endParaRPr lang="en-US" altLang="zh-CN" dirty="0"/>
              </a:p>
              <a:p>
                <a:pPr lvl="2"/>
                <a14:m>
                  <m:oMath xmlns:m="http://schemas.openxmlformats.org/officeDocument/2006/math">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𝑛</m:t>
                        </m:r>
                      </m:den>
                    </m:f>
                    <m:nary>
                      <m:naryPr>
                        <m:chr m:val="∑"/>
                        <m:supHide m:val="on"/>
                        <m:ctrlPr>
                          <a:rPr lang="en-US" altLang="zh-CN" b="0" i="1" smtClean="0">
                            <a:latin typeface="Cambria Math" panose="02040503050406030204" pitchFamily="18" charset="0"/>
                            <a:ea typeface="Cambria Math" panose="02040503050406030204" pitchFamily="18" charset="0"/>
                          </a:rPr>
                        </m:ctrlPr>
                      </m:naryPr>
                      <m:sub>
                        <m:r>
                          <m:rPr>
                            <m:brk m:alnAt="7"/>
                          </m:rPr>
                          <a:rPr lang="en-US" altLang="zh-CN" b="0" i="1" smtClean="0">
                            <a:latin typeface="Cambria Math" panose="02040503050406030204" pitchFamily="18" charset="0"/>
                            <a:ea typeface="Cambria Math" panose="02040503050406030204" pitchFamily="18" charset="0"/>
                          </a:rPr>
                          <m:t>𝑣</m:t>
                        </m:r>
                        <m:r>
                          <a:rPr lang="zh-CN" altLang="en-US" b="0" i="1" smtClean="0">
                            <a:latin typeface="Cambria Math" panose="02040503050406030204" pitchFamily="18" charset="0"/>
                            <a:ea typeface="Cambria Math" panose="02040503050406030204" pitchFamily="18" charset="0"/>
                          </a:rPr>
                          <m:t>𝜖</m:t>
                        </m:r>
                        <m:r>
                          <a:rPr lang="en-US" altLang="zh-CN" b="0" i="1" smtClean="0">
                            <a:latin typeface="Cambria Math" panose="02040503050406030204" pitchFamily="18" charset="0"/>
                            <a:ea typeface="Cambria Math" panose="02040503050406030204" pitchFamily="18" charset="0"/>
                          </a:rPr>
                          <m:t>𝑆</m:t>
                        </m:r>
                      </m:sub>
                      <m:sup/>
                      <m:e>
                        <m:r>
                          <a:rPr lang="en-US" altLang="zh-CN" b="0" i="1" smtClean="0">
                            <a:latin typeface="Cambria Math" panose="02040503050406030204" pitchFamily="18" charset="0"/>
                            <a:ea typeface="Cambria Math" panose="02040503050406030204" pitchFamily="18" charset="0"/>
                          </a:rPr>
                          <m:t>𝑙𝑛𝑝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𝑣</m:t>
                        </m:r>
                        <m:r>
                          <a:rPr lang="en-US" altLang="zh-CN" b="0" i="1" smtClean="0">
                            <a:latin typeface="Cambria Math" panose="02040503050406030204" pitchFamily="18" charset="0"/>
                            <a:ea typeface="Cambria Math" panose="02040503050406030204" pitchFamily="18" charset="0"/>
                          </a:rPr>
                          <m:t>)</m:t>
                        </m:r>
                      </m:e>
                    </m:nary>
                  </m:oMath>
                </a14:m>
                <a:endParaRPr lang="en-US" altLang="zh-CN" dirty="0"/>
              </a:p>
              <a:p>
                <a:pPr lvl="1"/>
                <a:r>
                  <a:rPr lang="zh-CN" altLang="en-US" dirty="0"/>
                  <a:t>要使第二项最大，只需要让新的近似表达式最大</a:t>
                </a:r>
                <a:endParaRPr lang="en-US" altLang="zh-CN" dirty="0"/>
              </a:p>
              <a:p>
                <a:pPr lvl="2"/>
                <a:r>
                  <a:rPr lang="zh-CN" altLang="en-US" dirty="0"/>
                  <a:t>即只需让</a:t>
                </a:r>
                <a14:m>
                  <m:oMath xmlns:m="http://schemas.openxmlformats.org/officeDocument/2006/math">
                    <m:nary>
                      <m:naryPr>
                        <m:chr m:val="∑"/>
                        <m:supHide m:val="on"/>
                        <m:ctrlPr>
                          <a:rPr lang="en-US" altLang="zh-CN" b="0" i="1" smtClean="0">
                            <a:latin typeface="Cambria Math" panose="02040503050406030204" pitchFamily="18" charset="0"/>
                            <a:ea typeface="Cambria Math" panose="02040503050406030204" pitchFamily="18" charset="0"/>
                          </a:rPr>
                        </m:ctrlPr>
                      </m:naryPr>
                      <m:sub>
                        <m:r>
                          <m:rPr>
                            <m:brk m:alnAt="7"/>
                          </m:rPr>
                          <a:rPr lang="en-US" altLang="zh-CN" b="0" i="1" smtClean="0">
                            <a:latin typeface="Cambria Math" panose="02040503050406030204" pitchFamily="18" charset="0"/>
                            <a:ea typeface="Cambria Math" panose="02040503050406030204" pitchFamily="18" charset="0"/>
                          </a:rPr>
                          <m:t>𝑣</m:t>
                        </m:r>
                        <m:r>
                          <a:rPr lang="zh-CN" altLang="en-US" b="0" i="1" smtClean="0">
                            <a:latin typeface="Cambria Math" panose="02040503050406030204" pitchFamily="18" charset="0"/>
                            <a:ea typeface="Cambria Math" panose="02040503050406030204" pitchFamily="18" charset="0"/>
                          </a:rPr>
                          <m:t>𝜖</m:t>
                        </m:r>
                        <m:r>
                          <a:rPr lang="en-US" altLang="zh-CN" b="0" i="1" smtClean="0">
                            <a:latin typeface="Cambria Math" panose="02040503050406030204" pitchFamily="18" charset="0"/>
                            <a:ea typeface="Cambria Math" panose="02040503050406030204" pitchFamily="18" charset="0"/>
                          </a:rPr>
                          <m:t>𝑆</m:t>
                        </m:r>
                      </m:sub>
                      <m:sup/>
                      <m:e>
                        <m:r>
                          <a:rPr lang="en-US" altLang="zh-CN" b="0" i="1" smtClean="0">
                            <a:latin typeface="Cambria Math" panose="02040503050406030204" pitchFamily="18" charset="0"/>
                            <a:ea typeface="Cambria Math" panose="02040503050406030204" pitchFamily="18" charset="0"/>
                          </a:rPr>
                          <m:t>𝑙𝑛𝑝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𝑣</m:t>
                        </m:r>
                        <m:r>
                          <a:rPr lang="en-US" altLang="zh-CN" b="0" i="1" smtClean="0">
                            <a:latin typeface="Cambria Math" panose="02040503050406030204" pitchFamily="18" charset="0"/>
                            <a:ea typeface="Cambria Math" panose="02040503050406030204" pitchFamily="18" charset="0"/>
                          </a:rPr>
                          <m:t>)</m:t>
                        </m:r>
                      </m:e>
                    </m:nary>
                  </m:oMath>
                </a14:m>
                <a:r>
                  <a:rPr lang="zh-CN" altLang="en-US" dirty="0"/>
                  <a:t>最大</a:t>
                </a:r>
                <a:endParaRPr lang="en-US" altLang="zh-CN" dirty="0"/>
              </a:p>
              <a:p>
                <a:pPr lvl="2"/>
                <a:r>
                  <a:rPr lang="zh-CN" altLang="en-US" dirty="0"/>
                  <a:t>由于网络中可变的参数为</a:t>
                </a:r>
                <a14:m>
                  <m:oMath xmlns:m="http://schemas.openxmlformats.org/officeDocument/2006/math">
                    <m:r>
                      <a:rPr lang="zh-CN" altLang="en-US" i="1" smtClean="0">
                        <a:latin typeface="Cambria Math" panose="02040503050406030204" pitchFamily="18" charset="0"/>
                      </a:rPr>
                      <m:t>𝜃</m:t>
                    </m:r>
                  </m:oMath>
                </a14:m>
                <a:r>
                  <a:rPr lang="zh-CN" altLang="en-US" dirty="0"/>
                  <a:t>，因此对</a:t>
                </a:r>
                <a14:m>
                  <m:oMath xmlns:m="http://schemas.openxmlformats.org/officeDocument/2006/math">
                    <m:r>
                      <a:rPr lang="zh-CN" altLang="en-US" i="1" smtClean="0">
                        <a:latin typeface="Cambria Math" panose="02040503050406030204" pitchFamily="18" charset="0"/>
                      </a:rPr>
                      <m:t>𝜃</m:t>
                    </m:r>
                  </m:oMath>
                </a14:m>
                <a:r>
                  <a:rPr lang="zh-CN" altLang="en-US" dirty="0"/>
                  <a:t>求导，使</a:t>
                </a:r>
                <a14:m>
                  <m:oMath xmlns:m="http://schemas.openxmlformats.org/officeDocument/2006/math">
                    <m:r>
                      <a:rPr lang="zh-CN" altLang="en-US" i="1" smtClean="0">
                        <a:latin typeface="Cambria Math" panose="02040503050406030204" pitchFamily="18" charset="0"/>
                      </a:rPr>
                      <m:t>𝜃</m:t>
                    </m:r>
                  </m:oMath>
                </a14:m>
                <a:r>
                  <a:rPr lang="zh-CN" altLang="en-US" dirty="0"/>
                  <a:t>向上式增大的方向变化</a:t>
                </a:r>
                <a:endParaRPr lang="en-US" altLang="zh-CN" dirty="0"/>
              </a:p>
              <a:p>
                <a:pPr lvl="2"/>
                <a:endParaRPr lang="en-US" altLang="zh-CN" dirty="0"/>
              </a:p>
              <a:p>
                <a:pPr lvl="2"/>
                <a:endParaRPr lang="en-US" altLang="zh-CN" dirty="0"/>
              </a:p>
              <a:p>
                <a:pPr marL="914400" lvl="2" indent="0">
                  <a:buNone/>
                </a:pPr>
                <a:endParaRPr lang="en-US" altLang="zh-CN" dirty="0"/>
              </a:p>
              <a:p>
                <a:pPr lvl="2"/>
                <a:r>
                  <a:rPr lang="zh-CN" altLang="en-US" dirty="0"/>
                  <a:t>问题：</a:t>
                </a:r>
                <a:r>
                  <a:rPr lang="en-US" altLang="zh-CN" dirty="0"/>
                  <a:t>3.2.1</a:t>
                </a:r>
                <a:r>
                  <a:rPr lang="zh-CN" altLang="en-US" dirty="0"/>
                  <a:t>如何求导？</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043" t="-4342"/>
                </a:stretch>
              </a:blipFill>
            </p:spPr>
            <p:txBody>
              <a:bodyPr/>
              <a:lstStyle/>
              <a:p>
                <a:r>
                  <a:rPr lang="zh-CN" altLang="en-US">
                    <a:noFill/>
                  </a:rPr>
                  <a:t> </a:t>
                </a:r>
              </a:p>
            </p:txBody>
          </p:sp>
        </mc:Fallback>
      </mc:AlternateContent>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2400" y="4238087"/>
            <a:ext cx="2111243" cy="819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4278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如何使分布的距离最小？</a:t>
            </a:r>
          </a:p>
        </p:txBody>
      </p:sp>
      <p:sp>
        <p:nvSpPr>
          <p:cNvPr id="3" name="内容占位符 2"/>
          <p:cNvSpPr>
            <a:spLocks noGrp="1"/>
          </p:cNvSpPr>
          <p:nvPr>
            <p:ph idx="1"/>
          </p:nvPr>
        </p:nvSpPr>
        <p:spPr/>
        <p:txBody>
          <a:bodyPr/>
          <a:lstStyle/>
          <a:p>
            <a:r>
              <a:rPr lang="en-US" altLang="zh-CN" dirty="0"/>
              <a:t>3.2 </a:t>
            </a:r>
            <a:r>
              <a:rPr lang="zh-CN" altLang="en-US" dirty="0"/>
              <a:t>如何保证第二项最大化？</a:t>
            </a:r>
          </a:p>
          <a:p>
            <a:pPr lvl="1"/>
            <a:r>
              <a:rPr lang="en-US" altLang="zh-CN" dirty="0"/>
              <a:t>3.2.1</a:t>
            </a:r>
            <a:r>
              <a:rPr lang="zh-CN" altLang="en-US" dirty="0"/>
              <a:t>如何求导？</a:t>
            </a:r>
            <a:endParaRPr lang="en-US" altLang="zh-CN" dirty="0"/>
          </a:p>
          <a:p>
            <a:pPr lvl="1"/>
            <a:r>
              <a:rPr lang="zh-CN" altLang="en-US" dirty="0"/>
              <a:t>先针对单个样本来求上述公式对应的导数</a:t>
            </a:r>
            <a:endParaRPr lang="en-US" altLang="zh-CN" dirty="0"/>
          </a:p>
          <a:p>
            <a:pPr lvl="1"/>
            <a:r>
              <a:rPr lang="zh-CN" altLang="en-US" dirty="0"/>
              <a:t>为不引起混淆，使用</a:t>
            </a:r>
            <a:r>
              <a:rPr lang="en-US" altLang="zh-CN" dirty="0">
                <a:solidFill>
                  <a:srgbClr val="FF0000"/>
                </a:solidFill>
              </a:rPr>
              <a:t>v</a:t>
            </a:r>
            <a:r>
              <a:rPr lang="zh-CN" altLang="en-US" dirty="0"/>
              <a:t>表示单个样本，使用</a:t>
            </a:r>
            <a:r>
              <a:rPr lang="en-US" altLang="zh-CN" dirty="0"/>
              <a:t>v</a:t>
            </a:r>
            <a:r>
              <a:rPr lang="zh-CN" altLang="en-US" dirty="0"/>
              <a:t>表示任意样本</a:t>
            </a:r>
            <a:endParaRPr lang="en-US" altLang="zh-CN" dirty="0"/>
          </a:p>
          <a:p>
            <a:pPr lvl="1"/>
            <a:endParaRPr lang="zh-CN" altLang="en-US" dirty="0"/>
          </a:p>
        </p:txBody>
      </p:sp>
      <p:pic>
        <p:nvPicPr>
          <p:cNvPr id="4" name="图片 3"/>
          <p:cNvPicPr>
            <a:picLocks noChangeAspect="1"/>
          </p:cNvPicPr>
          <p:nvPr/>
        </p:nvPicPr>
        <p:blipFill>
          <a:blip r:embed="rId2"/>
          <a:stretch>
            <a:fillRect/>
          </a:stretch>
        </p:blipFill>
        <p:spPr>
          <a:xfrm>
            <a:off x="1695451" y="3465739"/>
            <a:ext cx="7267575" cy="2924175"/>
          </a:xfrm>
          <a:prstGeom prst="rect">
            <a:avLst/>
          </a:prstGeom>
        </p:spPr>
      </p:pic>
    </p:spTree>
    <p:extLst>
      <p:ext uri="{BB962C8B-B14F-4D97-AF65-F5344CB8AC3E}">
        <p14:creationId xmlns:p14="http://schemas.microsoft.com/office/powerpoint/2010/main" val="15619238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如何使分布的距离最小？</a:t>
            </a:r>
          </a:p>
        </p:txBody>
      </p:sp>
      <p:sp>
        <p:nvSpPr>
          <p:cNvPr id="3" name="内容占位符 2"/>
          <p:cNvSpPr>
            <a:spLocks noGrp="1"/>
          </p:cNvSpPr>
          <p:nvPr>
            <p:ph idx="1"/>
          </p:nvPr>
        </p:nvSpPr>
        <p:spPr/>
        <p:txBody>
          <a:bodyPr/>
          <a:lstStyle/>
          <a:p>
            <a:r>
              <a:rPr lang="en-US" altLang="zh-CN" dirty="0"/>
              <a:t>3.2 </a:t>
            </a:r>
            <a:r>
              <a:rPr lang="zh-CN" altLang="en-US" dirty="0"/>
              <a:t>如何保证第二项最大化？</a:t>
            </a:r>
          </a:p>
          <a:p>
            <a:pPr lvl="1"/>
            <a:r>
              <a:rPr lang="zh-CN" altLang="en-US" dirty="0"/>
              <a:t>问题：</a:t>
            </a:r>
            <a:r>
              <a:rPr lang="en-US" altLang="zh-CN" dirty="0"/>
              <a:t>3.2.1</a:t>
            </a:r>
            <a:r>
              <a:rPr lang="zh-CN" altLang="en-US" dirty="0"/>
              <a:t>如何求导？</a:t>
            </a:r>
            <a:endParaRPr lang="en-US" altLang="zh-CN" dirty="0"/>
          </a:p>
          <a:p>
            <a:pPr lvl="2"/>
            <a:r>
              <a:rPr lang="zh-CN" altLang="en-US" dirty="0"/>
              <a:t>求导之后分解为两项</a:t>
            </a:r>
            <a:endParaRPr lang="en-US" altLang="zh-CN" dirty="0"/>
          </a:p>
          <a:p>
            <a:pPr lvl="2"/>
            <a:r>
              <a:rPr lang="zh-CN" altLang="en-US" dirty="0"/>
              <a:t>第一项表示可见单元限定为已知的训练样本</a:t>
            </a:r>
            <a:r>
              <a:rPr lang="en-US" altLang="zh-CN" dirty="0"/>
              <a:t>v</a:t>
            </a:r>
            <a:r>
              <a:rPr lang="zh-CN" altLang="en-US" dirty="0"/>
              <a:t>时隐藏单元的概率分布，容易计算；</a:t>
            </a:r>
            <a:endParaRPr lang="en-US" altLang="zh-CN" dirty="0"/>
          </a:p>
          <a:p>
            <a:pPr lvl="2"/>
            <a:r>
              <a:rPr lang="zh-CN" altLang="en-US" dirty="0"/>
              <a:t>第二项中</a:t>
            </a:r>
            <a:r>
              <a:rPr lang="en-US" altLang="zh-CN" dirty="0"/>
              <a:t>P(</a:t>
            </a:r>
            <a:r>
              <a:rPr lang="en-US" altLang="zh-CN" dirty="0" err="1"/>
              <a:t>v,h</a:t>
            </a:r>
            <a:r>
              <a:rPr lang="en-US" altLang="zh-CN" dirty="0"/>
              <a:t>)</a:t>
            </a:r>
            <a:r>
              <a:rPr lang="zh-CN" altLang="en-US" dirty="0"/>
              <a:t>表示可见层和隐含层单元的联合分布，该分布很难获取（</a:t>
            </a:r>
            <a:r>
              <a:rPr lang="en-US" altLang="zh-CN" dirty="0"/>
              <a:t>v</a:t>
            </a:r>
            <a:r>
              <a:rPr lang="zh-CN" altLang="en-US" dirty="0"/>
              <a:t>和</a:t>
            </a:r>
            <a:r>
              <a:rPr lang="en-US" altLang="zh-CN" dirty="0"/>
              <a:t>h</a:t>
            </a:r>
            <a:r>
              <a:rPr lang="zh-CN" altLang="en-US" dirty="0"/>
              <a:t>的所有状态要遍历），因此无法直接计算</a:t>
            </a:r>
          </a:p>
          <a:p>
            <a:pPr lvl="2"/>
            <a:r>
              <a:rPr lang="zh-CN" altLang="en-US" dirty="0"/>
              <a:t>问题：如何求解公式中的第二项（红色框）？</a:t>
            </a:r>
            <a:endParaRPr lang="en-US" altLang="zh-CN" dirty="0"/>
          </a:p>
        </p:txBody>
      </p:sp>
      <p:grpSp>
        <p:nvGrpSpPr>
          <p:cNvPr id="7" name="组合 6"/>
          <p:cNvGrpSpPr/>
          <p:nvPr/>
        </p:nvGrpSpPr>
        <p:grpSpPr>
          <a:xfrm>
            <a:off x="2395032" y="4504038"/>
            <a:ext cx="5092869" cy="2049162"/>
            <a:chOff x="2395032" y="4504038"/>
            <a:chExt cx="5092869" cy="2049162"/>
          </a:xfrm>
        </p:grpSpPr>
        <p:pic>
          <p:nvPicPr>
            <p:cNvPr id="4" name="图片 3"/>
            <p:cNvPicPr>
              <a:picLocks noChangeAspect="1"/>
            </p:cNvPicPr>
            <p:nvPr/>
          </p:nvPicPr>
          <p:blipFill>
            <a:blip r:embed="rId2"/>
            <a:stretch>
              <a:fillRect/>
            </a:stretch>
          </p:blipFill>
          <p:spPr>
            <a:xfrm>
              <a:off x="2395032" y="4504038"/>
              <a:ext cx="5092869" cy="2049162"/>
            </a:xfrm>
            <a:prstGeom prst="rect">
              <a:avLst/>
            </a:prstGeom>
          </p:spPr>
        </p:pic>
        <p:sp>
          <p:nvSpPr>
            <p:cNvPr id="6" name="矩形 5"/>
            <p:cNvSpPr/>
            <p:nvPr/>
          </p:nvSpPr>
          <p:spPr>
            <a:xfrm>
              <a:off x="4465322" y="5982787"/>
              <a:ext cx="1491342" cy="5573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384781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如何使分布的距离最小？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838688"/>
                <a:ext cx="10515600" cy="4351338"/>
              </a:xfrm>
            </p:spPr>
            <p:txBody>
              <a:bodyPr/>
              <a:lstStyle/>
              <a:p>
                <a:r>
                  <a:rPr lang="zh-CN" altLang="en-US" dirty="0"/>
                  <a:t>问题：如何求解公式</a:t>
                </a:r>
                <a14:m>
                  <m:oMath xmlns:m="http://schemas.openxmlformats.org/officeDocument/2006/math">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sub>
                      <m:sup/>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𝐸</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r>
                              <a:rPr lang="en-US" altLang="zh-CN" b="0" i="1" smtClean="0">
                                <a:latin typeface="Cambria Math" panose="02040503050406030204" pitchFamily="18" charset="0"/>
                              </a:rPr>
                              <m:t>)</m:t>
                            </m:r>
                          </m:num>
                          <m:den>
                            <m:r>
                              <a:rPr lang="zh-CN" altLang="en-US" b="0" i="1" smtClean="0">
                                <a:latin typeface="Cambria Math" panose="02040503050406030204" pitchFamily="18" charset="0"/>
                              </a:rPr>
                              <m:t>𝜕𝜃</m:t>
                            </m:r>
                          </m:den>
                        </m:f>
                      </m:e>
                    </m:nary>
                  </m:oMath>
                </a14:m>
                <a:r>
                  <a:rPr lang="zh-CN" altLang="en-US" dirty="0"/>
                  <a:t>？</a:t>
                </a:r>
                <a:endParaRPr lang="en-US" altLang="zh-CN" dirty="0"/>
              </a:p>
              <a:p>
                <a:pPr lvl="1"/>
                <a14:m>
                  <m:oMath xmlns:m="http://schemas.openxmlformats.org/officeDocument/2006/math">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sub>
                      <m:sup/>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𝐸</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r>
                              <a:rPr lang="en-US" altLang="zh-CN" b="0" i="1" smtClean="0">
                                <a:latin typeface="Cambria Math" panose="02040503050406030204" pitchFamily="18" charset="0"/>
                              </a:rPr>
                              <m:t>)</m:t>
                            </m:r>
                          </m:num>
                          <m:den>
                            <m:r>
                              <a:rPr lang="zh-CN" altLang="en-US" b="0" i="1" smtClean="0">
                                <a:latin typeface="Cambria Math" panose="02040503050406030204" pitchFamily="18" charset="0"/>
                              </a:rPr>
                              <m:t>𝜕𝜃</m:t>
                            </m:r>
                          </m:den>
                        </m:f>
                      </m:e>
                    </m:nary>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𝑣</m:t>
                        </m:r>
                      </m:sub>
                      <m:sup/>
                      <m:e>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h</m:t>
                            </m:r>
                          </m:sub>
                          <m:sup/>
                          <m:e>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m:t>
                                </m:r>
                              </m:e>
                            </m:d>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𝐸</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r>
                                  <a:rPr lang="en-US" altLang="zh-CN" b="0" i="1" smtClean="0">
                                    <a:latin typeface="Cambria Math" panose="02040503050406030204" pitchFamily="18" charset="0"/>
                                  </a:rPr>
                                  <m:t>)</m:t>
                                </m:r>
                              </m:num>
                              <m:den>
                                <m:r>
                                  <a:rPr lang="zh-CN" altLang="en-US" b="0" i="1" smtClean="0">
                                    <a:latin typeface="Cambria Math" panose="02040503050406030204" pitchFamily="18" charset="0"/>
                                  </a:rPr>
                                  <m:t>𝜕𝜃</m:t>
                                </m:r>
                              </m:den>
                            </m:f>
                          </m:e>
                        </m:nary>
                      </m:e>
                    </m:nary>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𝑣</m:t>
                        </m:r>
                      </m:sub>
                      <m:sup/>
                      <m:e>
                        <m:r>
                          <a:rPr lang="en-US" altLang="zh-CN" b="0" i="1" smtClean="0">
                            <a:latin typeface="Cambria Math" panose="02040503050406030204" pitchFamily="18" charset="0"/>
                          </a:rPr>
                          <m:t>(</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m:t>
                            </m:r>
                          </m:e>
                        </m:d>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h</m:t>
                            </m:r>
                          </m:sub>
                          <m:sup/>
                          <m:e>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h</m:t>
                                </m:r>
                              </m:e>
                              <m:e>
                                <m:r>
                                  <a:rPr lang="en-US" altLang="zh-CN" b="0" i="1" smtClean="0">
                                    <a:latin typeface="Cambria Math" panose="02040503050406030204" pitchFamily="18" charset="0"/>
                                  </a:rPr>
                                  <m:t>𝑣</m:t>
                                </m:r>
                              </m:e>
                            </m:d>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num>
                              <m:den>
                                <m:r>
                                  <a:rPr lang="zh-CN" altLang="en-US" b="0" i="1" smtClean="0">
                                    <a:latin typeface="Cambria Math" panose="02040503050406030204" pitchFamily="18" charset="0"/>
                                  </a:rPr>
                                  <m:t>𝜕𝜃</m:t>
                                </m:r>
                              </m:den>
                            </m:f>
                          </m:e>
                        </m:nary>
                        <m:r>
                          <a:rPr lang="en-US" altLang="zh-CN" b="0" i="1" smtClean="0">
                            <a:latin typeface="Cambria Math" panose="02040503050406030204" pitchFamily="18" charset="0"/>
                          </a:rPr>
                          <m:t>)</m:t>
                        </m:r>
                      </m:e>
                    </m:nary>
                  </m:oMath>
                </a14:m>
                <a:endParaRPr lang="en-US" altLang="zh-CN" dirty="0"/>
              </a:p>
              <a:p>
                <a:pPr lvl="1"/>
                <a:r>
                  <a:rPr lang="zh-CN" altLang="en-US" b="0" dirty="0"/>
                  <a:t>先求</a:t>
                </a:r>
                <a14:m>
                  <m:oMath xmlns:m="http://schemas.openxmlformats.org/officeDocument/2006/math">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h</m:t>
                        </m:r>
                      </m:sub>
                      <m:sup/>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𝐸</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r>
                              <a:rPr lang="en-US" altLang="zh-CN" b="0" i="1" smtClean="0">
                                <a:latin typeface="Cambria Math" panose="02040503050406030204" pitchFamily="18" charset="0"/>
                              </a:rPr>
                              <m:t>)</m:t>
                            </m:r>
                          </m:num>
                          <m:den>
                            <m:r>
                              <a:rPr lang="zh-CN" altLang="en-US" b="0" i="1" smtClean="0">
                                <a:latin typeface="Cambria Math" panose="02040503050406030204" pitchFamily="18" charset="0"/>
                              </a:rPr>
                              <m:t>𝜕𝜃</m:t>
                            </m:r>
                          </m:den>
                        </m:f>
                      </m:e>
                    </m:nary>
                  </m:oMath>
                </a14:m>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838688"/>
                <a:ext cx="10515600" cy="4351338"/>
              </a:xfrm>
              <a:blipFill rotWithShape="0">
                <a:blip r:embed="rId2"/>
                <a:stretch>
                  <a:fillRect l="-1043" t="-8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17989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RBM</a:t>
            </a:r>
            <a:r>
              <a:rPr lang="zh-CN" altLang="en-US" dirty="0"/>
              <a:t>网络结构</a:t>
            </a:r>
          </a:p>
        </p:txBody>
      </p:sp>
      <p:sp>
        <p:nvSpPr>
          <p:cNvPr id="3" name="内容占位符 2"/>
          <p:cNvSpPr>
            <a:spLocks noGrp="1"/>
          </p:cNvSpPr>
          <p:nvPr>
            <p:ph idx="1"/>
          </p:nvPr>
        </p:nvSpPr>
        <p:spPr/>
        <p:txBody>
          <a:bodyPr>
            <a:normAutofit/>
          </a:bodyPr>
          <a:lstStyle/>
          <a:p>
            <a:r>
              <a:rPr lang="en-US" altLang="zh-CN" dirty="0"/>
              <a:t>RBM</a:t>
            </a:r>
            <a:r>
              <a:rPr lang="zh-CN" altLang="en-US" dirty="0"/>
              <a:t>结构特点</a:t>
            </a:r>
            <a:endParaRPr lang="en-US" altLang="zh-CN" dirty="0"/>
          </a:p>
          <a:p>
            <a:pPr lvl="1"/>
            <a:r>
              <a:rPr lang="zh-CN" altLang="en-US" dirty="0"/>
              <a:t>层内无连接</a:t>
            </a:r>
            <a:endParaRPr lang="en-US" altLang="zh-CN" dirty="0"/>
          </a:p>
          <a:p>
            <a:pPr lvl="1"/>
            <a:r>
              <a:rPr lang="zh-CN" altLang="en-US" dirty="0"/>
              <a:t>层间全连接</a:t>
            </a:r>
            <a:endParaRPr lang="en-US" altLang="zh-CN" dirty="0"/>
          </a:p>
        </p:txBody>
      </p:sp>
      <p:pic>
        <p:nvPicPr>
          <p:cNvPr id="4" name="图片 3"/>
          <p:cNvPicPr>
            <a:picLocks noChangeAspect="1"/>
          </p:cNvPicPr>
          <p:nvPr/>
        </p:nvPicPr>
        <p:blipFill>
          <a:blip r:embed="rId2"/>
          <a:stretch>
            <a:fillRect/>
          </a:stretch>
        </p:blipFill>
        <p:spPr>
          <a:xfrm>
            <a:off x="1106921" y="3005873"/>
            <a:ext cx="6801265" cy="3171090"/>
          </a:xfrm>
          <a:prstGeom prst="rect">
            <a:avLst/>
          </a:prstGeom>
        </p:spPr>
      </p:pic>
    </p:spTree>
    <p:extLst>
      <p:ext uri="{BB962C8B-B14F-4D97-AF65-F5344CB8AC3E}">
        <p14:creationId xmlns:p14="http://schemas.microsoft.com/office/powerpoint/2010/main" val="2237806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如何使分布的距离最小？</a:t>
            </a:r>
          </a:p>
        </p:txBody>
      </p:sp>
      <p:grpSp>
        <p:nvGrpSpPr>
          <p:cNvPr id="8" name="组合 7"/>
          <p:cNvGrpSpPr/>
          <p:nvPr/>
        </p:nvGrpSpPr>
        <p:grpSpPr>
          <a:xfrm>
            <a:off x="1996450" y="2664199"/>
            <a:ext cx="6063334" cy="4193801"/>
            <a:chOff x="742417" y="2213551"/>
            <a:chExt cx="6235076" cy="4447021"/>
          </a:xfrm>
        </p:grpSpPr>
        <p:pic>
          <p:nvPicPr>
            <p:cNvPr id="9" name="图片 8"/>
            <p:cNvPicPr>
              <a:picLocks noChangeAspect="1"/>
            </p:cNvPicPr>
            <p:nvPr/>
          </p:nvPicPr>
          <p:blipFill>
            <a:blip r:embed="rId2"/>
            <a:stretch>
              <a:fillRect/>
            </a:stretch>
          </p:blipFill>
          <p:spPr>
            <a:xfrm>
              <a:off x="742417" y="2213551"/>
              <a:ext cx="5617353" cy="4447021"/>
            </a:xfrm>
            <a:prstGeom prst="rect">
              <a:avLst/>
            </a:prstGeom>
          </p:spPr>
        </p:pic>
        <p:pic>
          <p:nvPicPr>
            <p:cNvPr id="10" name="图片 9"/>
            <p:cNvPicPr>
              <a:picLocks noChangeAspect="1"/>
            </p:cNvPicPr>
            <p:nvPr/>
          </p:nvPicPr>
          <p:blipFill>
            <a:blip r:embed="rId3"/>
            <a:stretch>
              <a:fillRect/>
            </a:stretch>
          </p:blipFill>
          <p:spPr>
            <a:xfrm>
              <a:off x="3551094" y="3396355"/>
              <a:ext cx="1540452" cy="552983"/>
            </a:xfrm>
            <a:prstGeom prst="rect">
              <a:avLst/>
            </a:prstGeom>
          </p:spPr>
        </p:pic>
        <p:pic>
          <p:nvPicPr>
            <p:cNvPr id="11" name="图片 10"/>
            <p:cNvPicPr>
              <a:picLocks noChangeAspect="1"/>
            </p:cNvPicPr>
            <p:nvPr/>
          </p:nvPicPr>
          <p:blipFill>
            <a:blip r:embed="rId4"/>
            <a:stretch>
              <a:fillRect/>
            </a:stretch>
          </p:blipFill>
          <p:spPr>
            <a:xfrm>
              <a:off x="4152521" y="3870564"/>
              <a:ext cx="2824972" cy="427419"/>
            </a:xfrm>
            <a:prstGeom prst="rect">
              <a:avLst/>
            </a:prstGeom>
          </p:spPr>
        </p:pic>
      </p:gr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838688"/>
                <a:ext cx="10515600" cy="4351338"/>
              </a:xfrm>
            </p:spPr>
            <p:txBody>
              <a:bodyPr/>
              <a:lstStyle/>
              <a:p>
                <a:r>
                  <a:rPr lang="zh-CN" altLang="en-US" dirty="0"/>
                  <a:t>问题：求</a:t>
                </a:r>
                <a14:m>
                  <m:oMath xmlns:m="http://schemas.openxmlformats.org/officeDocument/2006/math">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h</m:t>
                        </m:r>
                      </m:sub>
                      <m:sup/>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𝐸</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r>
                              <a:rPr lang="en-US" altLang="zh-CN" b="0" i="1" smtClean="0">
                                <a:latin typeface="Cambria Math" panose="02040503050406030204" pitchFamily="18" charset="0"/>
                              </a:rPr>
                              <m:t>)</m:t>
                            </m:r>
                          </m:num>
                          <m:den>
                            <m:r>
                              <a:rPr lang="zh-CN" altLang="en-US" b="0" i="1" smtClean="0">
                                <a:latin typeface="Cambria Math" panose="02040503050406030204" pitchFamily="18" charset="0"/>
                              </a:rPr>
                              <m:t>𝜕𝜃</m:t>
                            </m:r>
                          </m:den>
                        </m:f>
                      </m:e>
                    </m:nary>
                  </m:oMath>
                </a14:m>
                <a:endParaRPr lang="en-US" altLang="zh-CN" dirty="0"/>
              </a:p>
              <a:p>
                <a:pPr lvl="1"/>
                <a:r>
                  <a:rPr lang="zh-CN" altLang="en-US" dirty="0"/>
                  <a:t>将</a:t>
                </a:r>
                <a14:m>
                  <m:oMath xmlns:m="http://schemas.openxmlformats.org/officeDocument/2006/math">
                    <m:r>
                      <a:rPr lang="zh-CN" altLang="en-US" b="0" i="1" smtClean="0">
                        <a:latin typeface="Cambria Math" panose="02040503050406030204" pitchFamily="18" charset="0"/>
                      </a:rPr>
                      <m:t>𝜃</m:t>
                    </m:r>
                  </m:oMath>
                </a14:m>
                <a:r>
                  <a:rPr lang="zh-CN" altLang="en-US" dirty="0"/>
                  <a:t>拆开为</a:t>
                </a:r>
                <a:r>
                  <a:rPr lang="en-US" altLang="zh-CN" dirty="0"/>
                  <a:t>W</a:t>
                </a:r>
                <a:r>
                  <a:rPr lang="zh-CN" altLang="en-US" dirty="0"/>
                  <a:t>，</a:t>
                </a:r>
                <a:r>
                  <a:rPr lang="en-US" altLang="zh-CN" dirty="0"/>
                  <a:t>a</a:t>
                </a:r>
                <a:r>
                  <a:rPr lang="zh-CN" altLang="en-US" dirty="0"/>
                  <a:t>和</a:t>
                </a:r>
                <a:r>
                  <a:rPr lang="en-US" altLang="zh-CN" dirty="0"/>
                  <a:t>b</a:t>
                </a:r>
                <a:r>
                  <a:rPr lang="zh-CN" altLang="en-US" dirty="0"/>
                  <a:t>分别计算偏导数</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838688"/>
                <a:ext cx="10515600" cy="4351338"/>
              </a:xfrm>
              <a:blipFill rotWithShape="0">
                <a:blip r:embed="rId5"/>
                <a:stretch>
                  <a:fillRect l="-1043" t="-8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36048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如何使分布的距离最小？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838688"/>
                <a:ext cx="10515600" cy="4351338"/>
              </a:xfrm>
            </p:spPr>
            <p:txBody>
              <a:bodyPr/>
              <a:lstStyle/>
              <a:p>
                <a:r>
                  <a:rPr lang="zh-CN" altLang="en-US" dirty="0"/>
                  <a:t>问题：求</a:t>
                </a:r>
                <a14:m>
                  <m:oMath xmlns:m="http://schemas.openxmlformats.org/officeDocument/2006/math">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h</m:t>
                        </m:r>
                      </m:sub>
                      <m:sup/>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𝐸</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r>
                              <a:rPr lang="en-US" altLang="zh-CN" b="0" i="1" smtClean="0">
                                <a:latin typeface="Cambria Math" panose="02040503050406030204" pitchFamily="18" charset="0"/>
                              </a:rPr>
                              <m:t>)</m:t>
                            </m:r>
                          </m:num>
                          <m:den>
                            <m:r>
                              <a:rPr lang="zh-CN" altLang="en-US" b="0" i="1" smtClean="0">
                                <a:latin typeface="Cambria Math" panose="02040503050406030204" pitchFamily="18" charset="0"/>
                              </a:rPr>
                              <m:t>𝜕𝜃</m:t>
                            </m:r>
                          </m:den>
                        </m:f>
                      </m:e>
                    </m:nary>
                  </m:oMath>
                </a14:m>
                <a:endParaRPr lang="en-US" altLang="zh-CN" dirty="0"/>
              </a:p>
              <a:p>
                <a:pPr lvl="1"/>
                <a:r>
                  <a:rPr lang="zh-CN" altLang="en-US" dirty="0"/>
                  <a:t>将</a:t>
                </a:r>
                <a14:m>
                  <m:oMath xmlns:m="http://schemas.openxmlformats.org/officeDocument/2006/math">
                    <m:r>
                      <a:rPr lang="zh-CN" altLang="en-US" b="0" i="1" smtClean="0">
                        <a:latin typeface="Cambria Math" panose="02040503050406030204" pitchFamily="18" charset="0"/>
                      </a:rPr>
                      <m:t>𝜃</m:t>
                    </m:r>
                  </m:oMath>
                </a14:m>
                <a:r>
                  <a:rPr lang="zh-CN" altLang="en-US" dirty="0"/>
                  <a:t>拆开为</a:t>
                </a:r>
                <a:r>
                  <a:rPr lang="en-US" altLang="zh-CN" dirty="0"/>
                  <a:t>W</a:t>
                </a:r>
                <a:r>
                  <a:rPr lang="zh-CN" altLang="en-US" dirty="0"/>
                  <a:t>，</a:t>
                </a:r>
                <a:r>
                  <a:rPr lang="en-US" altLang="zh-CN" dirty="0"/>
                  <a:t>a</a:t>
                </a:r>
                <a:r>
                  <a:rPr lang="zh-CN" altLang="en-US" dirty="0"/>
                  <a:t>和</a:t>
                </a:r>
                <a:r>
                  <a:rPr lang="en-US" altLang="zh-CN" dirty="0"/>
                  <a:t>b</a:t>
                </a:r>
                <a:r>
                  <a:rPr lang="zh-CN" altLang="en-US" dirty="0"/>
                  <a:t>分别计算偏导数</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838688"/>
                <a:ext cx="10515600" cy="4351338"/>
              </a:xfrm>
              <a:blipFill rotWithShape="0">
                <a:blip r:embed="rId2"/>
                <a:stretch>
                  <a:fillRect l="-1043" t="-842"/>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1669187" y="3131277"/>
            <a:ext cx="4333875" cy="2476500"/>
          </a:xfrm>
          <a:prstGeom prst="rect">
            <a:avLst/>
          </a:prstGeom>
        </p:spPr>
      </p:pic>
      <p:pic>
        <p:nvPicPr>
          <p:cNvPr id="5" name="图片 4"/>
          <p:cNvPicPr>
            <a:picLocks noChangeAspect="1"/>
          </p:cNvPicPr>
          <p:nvPr/>
        </p:nvPicPr>
        <p:blipFill>
          <a:blip r:embed="rId4"/>
          <a:stretch>
            <a:fillRect/>
          </a:stretch>
        </p:blipFill>
        <p:spPr>
          <a:xfrm>
            <a:off x="6316572" y="1838688"/>
            <a:ext cx="5531359" cy="4653235"/>
          </a:xfrm>
          <a:prstGeom prst="rect">
            <a:avLst/>
          </a:prstGeom>
        </p:spPr>
      </p:pic>
    </p:spTree>
    <p:extLst>
      <p:ext uri="{BB962C8B-B14F-4D97-AF65-F5344CB8AC3E}">
        <p14:creationId xmlns:p14="http://schemas.microsoft.com/office/powerpoint/2010/main" val="1030253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如何使分布的距离最小？</a:t>
            </a:r>
          </a:p>
        </p:txBody>
      </p:sp>
      <p:sp>
        <p:nvSpPr>
          <p:cNvPr id="3" name="内容占位符 2"/>
          <p:cNvSpPr>
            <a:spLocks noGrp="1"/>
          </p:cNvSpPr>
          <p:nvPr>
            <p:ph idx="1"/>
          </p:nvPr>
        </p:nvSpPr>
        <p:spPr/>
        <p:txBody>
          <a:bodyPr/>
          <a:lstStyle/>
          <a:p>
            <a:r>
              <a:rPr lang="zh-CN" altLang="en-US" dirty="0"/>
              <a:t>将求得的结果带入之前计算偏导数的公式得到</a:t>
            </a:r>
          </a:p>
        </p:txBody>
      </p:sp>
      <p:pic>
        <p:nvPicPr>
          <p:cNvPr id="4" name="图片 3"/>
          <p:cNvPicPr>
            <a:picLocks noChangeAspect="1"/>
          </p:cNvPicPr>
          <p:nvPr/>
        </p:nvPicPr>
        <p:blipFill>
          <a:blip r:embed="rId2"/>
          <a:stretch>
            <a:fillRect/>
          </a:stretch>
        </p:blipFill>
        <p:spPr>
          <a:xfrm>
            <a:off x="1980384" y="2417852"/>
            <a:ext cx="6601913" cy="1449953"/>
          </a:xfrm>
          <a:prstGeom prst="rect">
            <a:avLst/>
          </a:prstGeom>
        </p:spPr>
      </p:pic>
      <p:pic>
        <p:nvPicPr>
          <p:cNvPr id="5" name="图片 4"/>
          <p:cNvPicPr>
            <a:picLocks noChangeAspect="1"/>
          </p:cNvPicPr>
          <p:nvPr/>
        </p:nvPicPr>
        <p:blipFill>
          <a:blip r:embed="rId3"/>
          <a:stretch>
            <a:fillRect/>
          </a:stretch>
        </p:blipFill>
        <p:spPr>
          <a:xfrm>
            <a:off x="1980384" y="3822946"/>
            <a:ext cx="6057900" cy="1352550"/>
          </a:xfrm>
          <a:prstGeom prst="rect">
            <a:avLst/>
          </a:prstGeom>
        </p:spPr>
      </p:pic>
      <p:pic>
        <p:nvPicPr>
          <p:cNvPr id="7" name="图片 6"/>
          <p:cNvPicPr>
            <a:picLocks noChangeAspect="1"/>
          </p:cNvPicPr>
          <p:nvPr/>
        </p:nvPicPr>
        <p:blipFill>
          <a:blip r:embed="rId4"/>
          <a:stretch>
            <a:fillRect/>
          </a:stretch>
        </p:blipFill>
        <p:spPr>
          <a:xfrm>
            <a:off x="1822541" y="5272899"/>
            <a:ext cx="6038850" cy="1333500"/>
          </a:xfrm>
          <a:prstGeom prst="rect">
            <a:avLst/>
          </a:prstGeom>
        </p:spPr>
      </p:pic>
    </p:spTree>
    <p:extLst>
      <p:ext uri="{BB962C8B-B14F-4D97-AF65-F5344CB8AC3E}">
        <p14:creationId xmlns:p14="http://schemas.microsoft.com/office/powerpoint/2010/main" val="9001279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如何使分布的距离最小？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偏导数看似计算出来了，但此时公式有假设条件</a:t>
                </a:r>
                <a:endParaRPr lang="en-US" altLang="zh-CN" dirty="0"/>
              </a:p>
              <a:p>
                <a:pPr lvl="1"/>
                <a:r>
                  <a:rPr lang="zh-CN" altLang="en-US" dirty="0">
                    <a:solidFill>
                      <a:srgbClr val="FF0000"/>
                    </a:solidFill>
                  </a:rPr>
                  <a:t>单个</a:t>
                </a:r>
                <a:r>
                  <a:rPr lang="zh-CN" altLang="en-US" dirty="0"/>
                  <a:t>训练样本</a:t>
                </a:r>
                <a:endParaRPr lang="en-US" altLang="zh-CN" dirty="0"/>
              </a:p>
              <a:p>
                <a:pPr lvl="1"/>
                <a:r>
                  <a:rPr lang="zh-CN" altLang="en-US" dirty="0"/>
                  <a:t>上面三个偏导数公式中关于</a:t>
                </a:r>
                <a14:m>
                  <m:oMath xmlns:m="http://schemas.openxmlformats.org/officeDocument/2006/math">
                    <m:nary>
                      <m:naryPr>
                        <m:chr m:val="∑"/>
                        <m:supHide m:val="on"/>
                        <m:ctrlPr>
                          <a:rPr lang="zh-CN" altLang="en-US" i="1" smtClean="0">
                            <a:solidFill>
                              <a:srgbClr val="FF0000"/>
                            </a:solidFill>
                            <a:latin typeface="Cambria Math" panose="02040503050406030204" pitchFamily="18" charset="0"/>
                          </a:rPr>
                        </m:ctrlPr>
                      </m:naryPr>
                      <m:sub>
                        <m:r>
                          <m:rPr>
                            <m:brk m:alnAt="7"/>
                          </m:rPr>
                          <a:rPr lang="en-US" altLang="zh-CN" b="0" i="1" smtClean="0">
                            <a:solidFill>
                              <a:srgbClr val="FF0000"/>
                            </a:solidFill>
                            <a:latin typeface="Cambria Math" panose="02040503050406030204" pitchFamily="18" charset="0"/>
                          </a:rPr>
                          <m:t>𝑣</m:t>
                        </m:r>
                      </m:sub>
                      <m:sup/>
                      <m:e>
                        <m:r>
                          <a:rPr lang="zh-CN" altLang="en-US" b="0" i="1" smtClean="0">
                            <a:solidFill>
                              <a:srgbClr val="FF0000"/>
                            </a:solidFill>
                            <a:latin typeface="Cambria Math" panose="02040503050406030204" pitchFamily="18" charset="0"/>
                          </a:rPr>
                          <m:t>的</m:t>
                        </m:r>
                      </m:e>
                    </m:nary>
                  </m:oMath>
                </a14:m>
                <a:r>
                  <a:rPr lang="zh-CN" altLang="en-US" dirty="0">
                    <a:solidFill>
                      <a:srgbClr val="FF0000"/>
                    </a:solidFill>
                  </a:rPr>
                  <a:t>计算复杂度</a:t>
                </a:r>
                <a:r>
                  <a:rPr lang="zh-CN" altLang="en-US" dirty="0"/>
                  <a:t>为</a:t>
                </a:r>
                <a14:m>
                  <m:oMath xmlns:m="http://schemas.openxmlformats.org/officeDocument/2006/math">
                    <m:r>
                      <m:rPr>
                        <m:sty m:val="p"/>
                      </m:rPr>
                      <a:rPr lang="en-US" altLang="zh-CN" dirty="0">
                        <a:latin typeface="Cambria Math" panose="02040503050406030204" pitchFamily="18" charset="0"/>
                      </a:rPr>
                      <m:t>O</m:t>
                    </m:r>
                    <m:r>
                      <a:rPr lang="en-US" altLang="zh-CN" b="0" i="0"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0" dirty="0" smtClean="0">
                            <a:latin typeface="Cambria Math" panose="02040503050406030204" pitchFamily="18" charset="0"/>
                          </a:rPr>
                          <m:t>2</m:t>
                        </m:r>
                      </m:e>
                      <m:sup>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𝑛</m:t>
                            </m:r>
                          </m:e>
                          <m:sub>
                            <m:r>
                              <a:rPr lang="en-US" altLang="zh-CN" b="0" i="1" dirty="0" smtClean="0">
                                <a:latin typeface="Cambria Math" panose="02040503050406030204" pitchFamily="18" charset="0"/>
                              </a:rPr>
                              <m:t>𝑣</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𝑛</m:t>
                            </m:r>
                          </m:e>
                          <m:sub>
                            <m:r>
                              <a:rPr lang="en-US" altLang="zh-CN" b="0" i="1" dirty="0" smtClean="0">
                                <a:latin typeface="Cambria Math" panose="02040503050406030204" pitchFamily="18" charset="0"/>
                              </a:rPr>
                              <m:t>h</m:t>
                            </m:r>
                          </m:sub>
                        </m:sSub>
                      </m:sup>
                    </m:sSup>
                    <m:r>
                      <a:rPr lang="en-US" altLang="zh-CN" b="0" i="1" dirty="0" smtClean="0">
                        <a:latin typeface="Cambria Math" panose="02040503050406030204" pitchFamily="18" charset="0"/>
                      </a:rPr>
                      <m:t>)</m:t>
                    </m:r>
                  </m:oMath>
                </a14:m>
                <a:endParaRPr lang="en-US" altLang="zh-CN" dirty="0"/>
              </a:p>
              <a:p>
                <a:pPr lvl="1"/>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043" t="-29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35026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如何使分布的距离最小？</a:t>
            </a:r>
          </a:p>
        </p:txBody>
      </p:sp>
      <p:pic>
        <p:nvPicPr>
          <p:cNvPr id="4" name="图片 3"/>
          <p:cNvPicPr>
            <a:picLocks noChangeAspect="1"/>
          </p:cNvPicPr>
          <p:nvPr/>
        </p:nvPicPr>
        <p:blipFill>
          <a:blip r:embed="rId2"/>
          <a:stretch>
            <a:fillRect/>
          </a:stretch>
        </p:blipFill>
        <p:spPr>
          <a:xfrm>
            <a:off x="2216468" y="2938234"/>
            <a:ext cx="2094275" cy="902505"/>
          </a:xfrm>
          <a:prstGeom prst="rect">
            <a:avLst/>
          </a:prstGeom>
        </p:spPr>
      </p:pic>
      <p:pic>
        <p:nvPicPr>
          <p:cNvPr id="5" name="图片 4"/>
          <p:cNvPicPr>
            <a:picLocks noChangeAspect="1"/>
          </p:cNvPicPr>
          <p:nvPr/>
        </p:nvPicPr>
        <p:blipFill>
          <a:blip r:embed="rId3"/>
          <a:stretch>
            <a:fillRect/>
          </a:stretch>
        </p:blipFill>
        <p:spPr>
          <a:xfrm>
            <a:off x="2264191" y="4247029"/>
            <a:ext cx="4093104" cy="892645"/>
          </a:xfrm>
          <a:prstGeom prst="rect">
            <a:avLst/>
          </a:prstGeom>
        </p:spPr>
      </p:pic>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多样本情况下的偏导数计算</a:t>
                </a:r>
                <a:endParaRPr lang="en-US" altLang="zh-CN" dirty="0"/>
              </a:p>
              <a:p>
                <a:pPr lvl="1"/>
                <a:r>
                  <a:rPr lang="zh-CN" altLang="en-US" dirty="0"/>
                  <a:t>假设样本集为</a:t>
                </a:r>
                <a14:m>
                  <m:oMath xmlns:m="http://schemas.openxmlformats.org/officeDocument/2006/math">
                    <m:r>
                      <a:rPr lang="en-US" altLang="zh-CN" b="0" i="1" smtClean="0">
                        <a:latin typeface="Cambria Math" panose="02040503050406030204" pitchFamily="18" charset="0"/>
                      </a:rPr>
                      <m:t>𝑆</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𝑣</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𝑣</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𝑣</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𝑠</m:t>
                                </m:r>
                              </m:sub>
                            </m:sSub>
                          </m:sup>
                        </m:sSup>
                      </m:e>
                    </m:d>
                  </m:oMath>
                </a14:m>
                <a:r>
                  <a:rPr lang="zh-CN" altLang="en-US" dirty="0"/>
                  <a:t>，且各个样本是</a:t>
                </a:r>
                <a:r>
                  <a:rPr lang="zh-CN" altLang="en-US" dirty="0">
                    <a:solidFill>
                      <a:srgbClr val="FF0000"/>
                    </a:solidFill>
                  </a:rPr>
                  <a:t>独立同分布</a:t>
                </a:r>
                <a:r>
                  <a:rPr lang="zh-CN" altLang="en-US" dirty="0"/>
                  <a:t>的</a:t>
                </a:r>
                <a:endParaRPr lang="en-US" altLang="zh-CN" dirty="0"/>
              </a:p>
              <a:p>
                <a:pPr lvl="1"/>
                <a:r>
                  <a:rPr lang="zh-CN" altLang="en-US" dirty="0"/>
                  <a:t>则整个样本集</a:t>
                </a:r>
                <a:r>
                  <a:rPr lang="en-US" altLang="zh-CN" dirty="0"/>
                  <a:t>S</a:t>
                </a:r>
                <a:r>
                  <a:rPr lang="zh-CN" altLang="en-US" dirty="0"/>
                  <a:t>的最大似然函数可以表示为所有样本概率的乘积</a:t>
                </a:r>
                <a:endParaRPr lang="en-US" altLang="zh-CN" dirty="0"/>
              </a:p>
              <a:p>
                <a:pPr lvl="1"/>
                <a:endParaRPr lang="en-US" altLang="zh-CN" dirty="0"/>
              </a:p>
              <a:p>
                <a:pPr lvl="1"/>
                <a:endParaRPr lang="en-US" altLang="zh-CN" dirty="0"/>
              </a:p>
              <a:p>
                <a:pPr lvl="1"/>
                <a:r>
                  <a:rPr lang="zh-CN" altLang="en-US" dirty="0"/>
                  <a:t>最大化上式与最大化其对数值是等价的</a:t>
                </a:r>
                <a:endParaRPr lang="en-US" altLang="zh-CN" dirty="0"/>
              </a:p>
              <a:p>
                <a:pPr lvl="1"/>
                <a:endParaRPr lang="en-US" altLang="zh-CN" dirty="0"/>
              </a:p>
              <a:p>
                <a:pPr lvl="1"/>
                <a:endParaRPr lang="en-US" altLang="zh-CN" dirty="0"/>
              </a:p>
              <a:p>
                <a:pPr lvl="1"/>
                <a:r>
                  <a:rPr lang="zh-CN" altLang="en-US" dirty="0"/>
                  <a:t>把</a:t>
                </a:r>
                <a14:m>
                  <m:oMath xmlns:m="http://schemas.openxmlformats.org/officeDocument/2006/math">
                    <m:sSub>
                      <m:sSubPr>
                        <m:ctrlPr>
                          <a:rPr lang="en-US" altLang="zh-CN" i="1" smtClean="0">
                            <a:latin typeface="Cambria Math" panose="02040503050406030204" pitchFamily="18" charset="0"/>
                            <a:ea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ℒ</m:t>
                        </m:r>
                      </m:e>
                      <m:sub>
                        <m:r>
                          <a:rPr lang="zh-CN" altLang="en-US" i="1" smtClean="0">
                            <a:latin typeface="Cambria Math" panose="02040503050406030204" pitchFamily="18" charset="0"/>
                            <a:ea typeface="Cambria Math" panose="02040503050406030204" pitchFamily="18" charset="0"/>
                          </a:rPr>
                          <m:t>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𝑆</m:t>
                        </m:r>
                      </m:sub>
                    </m:sSub>
                  </m:oMath>
                </a14:m>
                <a:r>
                  <a:rPr lang="zh-CN" altLang="en-US" dirty="0"/>
                  <a:t>简写为</a:t>
                </a:r>
                <a14:m>
                  <m:oMath xmlns:m="http://schemas.openxmlformats.org/officeDocument/2006/math">
                    <m:sSub>
                      <m:sSubPr>
                        <m:ctrlPr>
                          <a:rPr lang="en-US" altLang="zh-CN" i="1" smtClean="0">
                            <a:latin typeface="Cambria Math" panose="02040503050406030204" pitchFamily="18" charset="0"/>
                            <a:ea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ℒ</m:t>
                        </m:r>
                      </m:e>
                      <m:sub>
                        <m:r>
                          <a:rPr lang="en-US" altLang="zh-CN" b="0" i="1" smtClean="0">
                            <a:latin typeface="Cambria Math" panose="02040503050406030204" pitchFamily="18" charset="0"/>
                            <a:ea typeface="Cambria Math" panose="02040503050406030204" pitchFamily="18" charset="0"/>
                          </a:rPr>
                          <m:t>𝑆</m:t>
                        </m:r>
                      </m:sub>
                    </m:sSub>
                  </m:oMath>
                </a14:m>
                <a:r>
                  <a:rPr lang="zh-CN" altLang="en-US" dirty="0"/>
                  <a:t>，得到下面的偏导数公式</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4"/>
                <a:stretch>
                  <a:fillRect l="-1043" t="-2941"/>
                </a:stretch>
              </a:blipFill>
            </p:spPr>
            <p:txBody>
              <a:bodyPr/>
              <a:lstStyle/>
              <a:p>
                <a:r>
                  <a:rPr lang="zh-CN" altLang="en-US">
                    <a:noFill/>
                  </a:rPr>
                  <a:t> </a:t>
                </a:r>
              </a:p>
            </p:txBody>
          </p:sp>
        </mc:Fallback>
      </mc:AlternateContent>
      <p:pic>
        <p:nvPicPr>
          <p:cNvPr id="6" name="图片 5"/>
          <p:cNvPicPr>
            <a:picLocks noChangeAspect="1"/>
          </p:cNvPicPr>
          <p:nvPr/>
        </p:nvPicPr>
        <p:blipFill>
          <a:blip r:embed="rId5"/>
          <a:stretch>
            <a:fillRect/>
          </a:stretch>
        </p:blipFill>
        <p:spPr>
          <a:xfrm>
            <a:off x="1619386" y="5430712"/>
            <a:ext cx="5199426" cy="746251"/>
          </a:xfrm>
          <a:prstGeom prst="rect">
            <a:avLst/>
          </a:prstGeom>
        </p:spPr>
      </p:pic>
      <p:pic>
        <p:nvPicPr>
          <p:cNvPr id="7" name="图片 6"/>
          <p:cNvPicPr>
            <a:picLocks noChangeAspect="1"/>
          </p:cNvPicPr>
          <p:nvPr/>
        </p:nvPicPr>
        <p:blipFill>
          <a:blip r:embed="rId6"/>
          <a:stretch>
            <a:fillRect/>
          </a:stretch>
        </p:blipFill>
        <p:spPr>
          <a:xfrm>
            <a:off x="1807981" y="6156186"/>
            <a:ext cx="3182031" cy="677575"/>
          </a:xfrm>
          <a:prstGeom prst="rect">
            <a:avLst/>
          </a:prstGeom>
        </p:spPr>
      </p:pic>
      <p:pic>
        <p:nvPicPr>
          <p:cNvPr id="8" name="图片 7"/>
          <p:cNvPicPr>
            <a:picLocks noChangeAspect="1"/>
          </p:cNvPicPr>
          <p:nvPr/>
        </p:nvPicPr>
        <p:blipFill>
          <a:blip r:embed="rId7"/>
          <a:stretch>
            <a:fillRect/>
          </a:stretch>
        </p:blipFill>
        <p:spPr>
          <a:xfrm>
            <a:off x="5290865" y="6115576"/>
            <a:ext cx="5476875" cy="704850"/>
          </a:xfrm>
          <a:prstGeom prst="rect">
            <a:avLst/>
          </a:prstGeom>
        </p:spPr>
      </p:pic>
    </p:spTree>
    <p:extLst>
      <p:ext uri="{BB962C8B-B14F-4D97-AF65-F5344CB8AC3E}">
        <p14:creationId xmlns:p14="http://schemas.microsoft.com/office/powerpoint/2010/main" val="29712738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如何使分布的距离最小？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dirty="0"/>
                  <a:t>如何计算</a:t>
                </a:r>
                <a14:m>
                  <m:oMath xmlns:m="http://schemas.openxmlformats.org/officeDocument/2006/math">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𝑣</m:t>
                        </m:r>
                      </m:sub>
                      <m:sup/>
                      <m:e>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m:t>
                            </m:r>
                          </m:e>
                        </m:d>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e>
                    </m:nary>
                  </m:oMath>
                </a14:m>
                <a:r>
                  <a:rPr lang="zh-CN" altLang="en-US" dirty="0"/>
                  <a:t>呢？</a:t>
                </a:r>
                <a:r>
                  <a:rPr lang="en-US" altLang="zh-CN" dirty="0"/>
                  <a:t>f(v)</a:t>
                </a:r>
                <a:r>
                  <a:rPr lang="zh-CN" altLang="en-US" dirty="0"/>
                  <a:t>表示上面公式中的</a:t>
                </a:r>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m:t>
                        </m:r>
                      </m:e>
                      <m:e>
                        <m:r>
                          <a:rPr lang="en-US" altLang="zh-CN" b="0" i="1" smtClean="0">
                            <a:latin typeface="Cambria Math" panose="02040503050406030204" pitchFamily="18" charset="0"/>
                          </a:rPr>
                          <m:t>𝑣</m:t>
                        </m:r>
                      </m:e>
                    </m:d>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𝑗</m:t>
                        </m:r>
                      </m:sub>
                    </m:sSub>
                  </m:oMath>
                </a14:m>
                <a:r>
                  <a:rPr lang="zh-CN" altLang="en-US" dirty="0"/>
                  <a:t>或者</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𝑗</m:t>
                        </m:r>
                      </m:sub>
                    </m:sSub>
                  </m:oMath>
                </a14:m>
                <a:endParaRPr lang="en-US" altLang="zh-CN" dirty="0"/>
              </a:p>
              <a:p>
                <a:pPr lvl="1"/>
                <a:r>
                  <a:rPr lang="zh-CN" altLang="en-US" dirty="0"/>
                  <a:t>又想到了蒙特卡罗思想，上面的公式相当于求</a:t>
                </a:r>
                <a:r>
                  <a:rPr lang="en-US" altLang="zh-CN" dirty="0"/>
                  <a:t>f(v)</a:t>
                </a:r>
                <a:r>
                  <a:rPr lang="zh-CN" altLang="en-US" dirty="0"/>
                  <a:t>在分布</a:t>
                </a:r>
                <a:r>
                  <a:rPr lang="en-US" altLang="zh-CN" dirty="0"/>
                  <a:t>p(v)</a:t>
                </a:r>
                <a:r>
                  <a:rPr lang="zh-CN" altLang="en-US" dirty="0"/>
                  <a:t>下的期望，可以用抽样来近似</a:t>
                </a:r>
                <a:endParaRPr lang="en-US" altLang="zh-CN" dirty="0"/>
              </a:p>
              <a:p>
                <a:pPr lvl="1"/>
                <a:r>
                  <a:rPr lang="zh-CN" altLang="en-US" dirty="0"/>
                  <a:t>问题是：样本从何而来？</a:t>
                </a:r>
                <a:endParaRPr lang="en-US" altLang="zh-CN" dirty="0"/>
              </a:p>
              <a:p>
                <a:pPr lvl="2"/>
                <a:r>
                  <a:rPr lang="zh-CN" altLang="en-US" dirty="0"/>
                  <a:t>直接使用输入样本？不行！因为现在要表示的是</a:t>
                </a:r>
                <a:r>
                  <a:rPr lang="en-US" altLang="zh-CN" dirty="0"/>
                  <a:t>RBM</a:t>
                </a:r>
                <a:r>
                  <a:rPr lang="zh-CN" altLang="en-US" dirty="0"/>
                  <a:t>的分布</a:t>
                </a:r>
                <a:r>
                  <a:rPr lang="en-US" altLang="zh-CN" dirty="0"/>
                  <a:t>p(v)</a:t>
                </a:r>
                <a:r>
                  <a:rPr lang="zh-CN" altLang="en-US" dirty="0"/>
                  <a:t>，输入样本符合分布</a:t>
                </a:r>
                <a:r>
                  <a:rPr lang="en-US" altLang="zh-CN" dirty="0"/>
                  <a:t>q(v)</a:t>
                </a:r>
                <a:r>
                  <a:rPr lang="zh-CN" altLang="en-US" dirty="0"/>
                  <a:t>，却不一定符合</a:t>
                </a:r>
                <a:r>
                  <a:rPr lang="en-US" altLang="zh-CN" dirty="0"/>
                  <a:t>p(v)</a:t>
                </a:r>
              </a:p>
              <a:p>
                <a:pPr lvl="2"/>
                <a:r>
                  <a:rPr lang="zh-CN" altLang="en-US" dirty="0"/>
                  <a:t>回头看</a:t>
                </a:r>
                <a:r>
                  <a:rPr lang="en-US" altLang="zh-CN" dirty="0"/>
                  <a:t>RBM</a:t>
                </a:r>
                <a:r>
                  <a:rPr lang="zh-CN" altLang="en-US" dirty="0"/>
                  <a:t>的网络结构，发现下一步</a:t>
                </a:r>
                <a:r>
                  <a:rPr lang="en-US" altLang="zh-CN" dirty="0"/>
                  <a:t>v</a:t>
                </a:r>
                <a:r>
                  <a:rPr lang="zh-CN" altLang="en-US" dirty="0"/>
                  <a:t>的状态分别只和当前步</a:t>
                </a:r>
                <a:r>
                  <a:rPr lang="en-US" altLang="zh-CN" dirty="0"/>
                  <a:t>v</a:t>
                </a:r>
                <a:r>
                  <a:rPr lang="zh-CN" altLang="en-US" dirty="0"/>
                  <a:t>的状态有关</a:t>
                </a:r>
                <a:endParaRPr lang="en-US" altLang="zh-CN" dirty="0"/>
              </a:p>
              <a:p>
                <a:pPr lvl="2"/>
                <a14:m>
                  <m:oMath xmlns:m="http://schemas.openxmlformats.org/officeDocument/2006/math">
                    <m:r>
                      <m:rPr>
                        <m:sty m:val="p"/>
                      </m:rPr>
                      <a:rPr lang="en-US" altLang="zh-CN" dirty="0" smtClean="0">
                        <a:latin typeface="Cambria Math" panose="02040503050406030204" pitchFamily="18" charset="0"/>
                      </a:rPr>
                      <m:t>p</m:t>
                    </m:r>
                    <m:d>
                      <m:dPr>
                        <m:ctrlPr>
                          <a:rPr lang="en-US" altLang="zh-CN" b="0" i="1" dirty="0" smtClean="0">
                            <a:latin typeface="Cambria Math" panose="02040503050406030204" pitchFamily="18" charset="0"/>
                          </a:rPr>
                        </m:ctrlPr>
                      </m:dPr>
                      <m:e>
                        <m:sSup>
                          <m:sSupPr>
                            <m:ctrlPr>
                              <a:rPr lang="en-US" altLang="zh-CN" b="0" i="1" dirty="0" smtClean="0">
                                <a:latin typeface="Cambria Math" panose="02040503050406030204" pitchFamily="18" charset="0"/>
                              </a:rPr>
                            </m:ctrlPr>
                          </m:sSupPr>
                          <m:e>
                            <m:r>
                              <m:rPr>
                                <m:sty m:val="p"/>
                              </m:rPr>
                              <a:rPr lang="en-US" altLang="zh-CN" dirty="0">
                                <a:latin typeface="Cambria Math" panose="02040503050406030204" pitchFamily="18" charset="0"/>
                              </a:rPr>
                              <m:t>v</m:t>
                            </m:r>
                          </m:e>
                          <m:sup>
                            <m:r>
                              <a:rPr lang="en-US" altLang="zh-CN" b="0" i="1" dirty="0" smtClean="0">
                                <a:latin typeface="Cambria Math" panose="02040503050406030204" pitchFamily="18" charset="0"/>
                              </a:rPr>
                              <m:t>𝑡</m:t>
                            </m:r>
                          </m:sup>
                        </m:sSup>
                      </m:e>
                      <m:e>
                        <m:sSup>
                          <m:sSupPr>
                            <m:ctrlPr>
                              <a:rPr lang="en-US" altLang="zh-CN" b="0" i="1" dirty="0" smtClean="0">
                                <a:latin typeface="Cambria Math" panose="02040503050406030204" pitchFamily="18" charset="0"/>
                              </a:rPr>
                            </m:ctrlPr>
                          </m:sSupPr>
                          <m:e>
                            <m:r>
                              <a:rPr lang="en-US" altLang="zh-CN" i="1" dirty="0">
                                <a:latin typeface="Cambria Math" panose="02040503050406030204" pitchFamily="18" charset="0"/>
                              </a:rPr>
                              <m:t>𝑣</m:t>
                            </m:r>
                          </m:e>
                          <m:sup>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−1</m:t>
                            </m:r>
                          </m:sup>
                        </m:sSup>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𝑝</m:t>
                    </m:r>
                    <m:d>
                      <m:dPr>
                        <m:ctrlPr>
                          <a:rPr lang="en-US" altLang="zh-CN" b="0" i="1" dirty="0" smtClean="0">
                            <a:latin typeface="Cambria Math" panose="02040503050406030204" pitchFamily="18" charset="0"/>
                          </a:rPr>
                        </m:ctrlPr>
                      </m:dPr>
                      <m:e>
                        <m:sSup>
                          <m:sSupPr>
                            <m:ctrlPr>
                              <a:rPr lang="en-US" altLang="zh-CN" b="0" i="1" dirty="0" smtClean="0">
                                <a:latin typeface="Cambria Math" panose="02040503050406030204" pitchFamily="18" charset="0"/>
                              </a:rPr>
                            </m:ctrlPr>
                          </m:sSupPr>
                          <m:e>
                            <m:r>
                              <a:rPr lang="en-US" altLang="zh-CN" i="1" dirty="0">
                                <a:latin typeface="Cambria Math" panose="02040503050406030204" pitchFamily="18" charset="0"/>
                              </a:rPr>
                              <m:t>𝑣</m:t>
                            </m:r>
                          </m:e>
                          <m:sup>
                            <m:r>
                              <a:rPr lang="en-US" altLang="zh-CN" b="0" i="1" dirty="0" smtClean="0">
                                <a:latin typeface="Cambria Math" panose="02040503050406030204" pitchFamily="18" charset="0"/>
                              </a:rPr>
                              <m:t>𝑡</m:t>
                            </m:r>
                          </m:sup>
                        </m:sSup>
                      </m:e>
                      <m:e>
                        <m:sSup>
                          <m:sSupPr>
                            <m:ctrlPr>
                              <a:rPr lang="en-US" altLang="zh-CN" b="0" i="1" dirty="0" smtClean="0">
                                <a:latin typeface="Cambria Math" panose="02040503050406030204" pitchFamily="18" charset="0"/>
                              </a:rPr>
                            </m:ctrlPr>
                          </m:sSupPr>
                          <m:e>
                            <m:r>
                              <a:rPr lang="en-US" altLang="zh-CN" i="1" dirty="0">
                                <a:latin typeface="Cambria Math" panose="02040503050406030204" pitchFamily="18" charset="0"/>
                              </a:rPr>
                              <m:t>h</m:t>
                            </m:r>
                          </m:e>
                          <m:sup>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−1</m:t>
                            </m:r>
                          </m:sup>
                        </m:sSup>
                      </m:e>
                    </m:d>
                    <m:r>
                      <a:rPr lang="en-US" altLang="zh-CN" i="1" dirty="0">
                        <a:latin typeface="Cambria Math" panose="02040503050406030204" pitchFamily="18" charset="0"/>
                      </a:rPr>
                      <m:t>𝑝</m:t>
                    </m:r>
                    <m:d>
                      <m:dPr>
                        <m:ctrlPr>
                          <a:rPr lang="en-US" altLang="zh-CN" i="1" dirty="0">
                            <a:latin typeface="Cambria Math" panose="02040503050406030204" pitchFamily="18" charset="0"/>
                          </a:rPr>
                        </m:ctrlPr>
                      </m:dPr>
                      <m:e>
                        <m:sSup>
                          <m:sSupPr>
                            <m:ctrlPr>
                              <a:rPr lang="en-US" altLang="zh-CN" i="1" dirty="0">
                                <a:latin typeface="Cambria Math" panose="02040503050406030204" pitchFamily="18" charset="0"/>
                              </a:rPr>
                            </m:ctrlPr>
                          </m:sSupPr>
                          <m:e>
                            <m:r>
                              <a:rPr lang="en-US" altLang="zh-CN" b="0" i="1" dirty="0" smtClean="0">
                                <a:latin typeface="Cambria Math" panose="02040503050406030204" pitchFamily="18" charset="0"/>
                              </a:rPr>
                              <m:t>h</m:t>
                            </m:r>
                          </m:e>
                          <m:sup>
                            <m:r>
                              <a:rPr lang="en-US" altLang="zh-CN" i="1" dirty="0">
                                <a:latin typeface="Cambria Math" panose="02040503050406030204" pitchFamily="18" charset="0"/>
                              </a:rPr>
                              <m:t>𝑡</m:t>
                            </m:r>
                            <m:r>
                              <a:rPr lang="en-US" altLang="zh-CN" b="0" i="1" dirty="0" smtClean="0">
                                <a:latin typeface="Cambria Math" panose="02040503050406030204" pitchFamily="18" charset="0"/>
                              </a:rPr>
                              <m:t>−1</m:t>
                            </m:r>
                          </m:sup>
                        </m:sSup>
                      </m:e>
                      <m:e>
                        <m:sSup>
                          <m:sSupPr>
                            <m:ctrlPr>
                              <a:rPr lang="en-US" altLang="zh-CN" i="1" dirty="0">
                                <a:latin typeface="Cambria Math" panose="02040503050406030204" pitchFamily="18" charset="0"/>
                              </a:rPr>
                            </m:ctrlPr>
                          </m:sSupPr>
                          <m:e>
                            <m:r>
                              <a:rPr lang="en-US" altLang="zh-CN" b="0" i="1" dirty="0" smtClean="0">
                                <a:latin typeface="Cambria Math" panose="02040503050406030204" pitchFamily="18" charset="0"/>
                              </a:rPr>
                              <m:t>𝑣</m:t>
                            </m:r>
                          </m:e>
                          <m:sup>
                            <m:r>
                              <a:rPr lang="en-US" altLang="zh-CN" i="1" dirty="0">
                                <a:latin typeface="Cambria Math" panose="02040503050406030204" pitchFamily="18" charset="0"/>
                              </a:rPr>
                              <m:t>𝑡</m:t>
                            </m:r>
                            <m:r>
                              <a:rPr lang="en-US" altLang="zh-CN" i="1" dirty="0">
                                <a:latin typeface="Cambria Math" panose="02040503050406030204" pitchFamily="18" charset="0"/>
                              </a:rPr>
                              <m:t>−1</m:t>
                            </m:r>
                          </m:sup>
                        </m:sSup>
                      </m:e>
                    </m:d>
                  </m:oMath>
                </a14:m>
                <a:endParaRPr lang="en-US" altLang="zh-CN" dirty="0"/>
              </a:p>
              <a:p>
                <a:pPr lvl="2"/>
                <a:r>
                  <a:rPr lang="zh-CN" altLang="en-US" dirty="0"/>
                  <a:t>马尔可夫链中，变量</a:t>
                </a:r>
                <a:r>
                  <a:rPr lang="en-US" altLang="zh-CN" dirty="0"/>
                  <a:t>x</a:t>
                </a:r>
                <a:r>
                  <a:rPr lang="zh-CN" altLang="en-US" dirty="0"/>
                  <a:t>的当前状态仅与之前状态有关</a:t>
                </a:r>
                <a:endParaRPr lang="en-US" altLang="zh-CN" dirty="0"/>
              </a:p>
              <a:p>
                <a:pPr lvl="2"/>
                <a:r>
                  <a:rPr lang="zh-CN" altLang="en-US" dirty="0"/>
                  <a:t>因此可以讲</a:t>
                </a:r>
                <a:r>
                  <a:rPr lang="en-US" altLang="zh-CN" dirty="0"/>
                  <a:t>RBM</a:t>
                </a:r>
                <a:r>
                  <a:rPr lang="zh-CN" altLang="en-US" dirty="0"/>
                  <a:t>中关于</a:t>
                </a:r>
                <a:r>
                  <a:rPr lang="en-US" altLang="zh-CN" dirty="0"/>
                  <a:t>v</a:t>
                </a:r>
                <a:r>
                  <a:rPr lang="zh-CN" altLang="en-US" dirty="0"/>
                  <a:t>的计算看做一个马尔可夫链</a:t>
                </a:r>
                <a:endParaRPr lang="en-US" altLang="zh-CN" dirty="0"/>
              </a:p>
              <a:p>
                <a:pPr lvl="2"/>
                <a:r>
                  <a:rPr lang="zh-CN" altLang="en-US" dirty="0"/>
                  <a:t>马尔可夫链的性质也可以应用于</a:t>
                </a:r>
                <a:r>
                  <a:rPr lang="en-US" altLang="zh-CN" dirty="0"/>
                  <a:t>RBM</a:t>
                </a:r>
                <a:r>
                  <a:rPr lang="zh-CN" altLang="en-US" dirty="0"/>
                  <a:t>的计算过程中</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043" t="-2661" b="-2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070404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如何使分布的距离最小？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样本从何而来？</a:t>
                </a:r>
                <a:endParaRPr lang="en-US" altLang="zh-CN" dirty="0"/>
              </a:p>
              <a:p>
                <a:pPr lvl="1"/>
                <a:r>
                  <a:rPr lang="zh-CN" altLang="en-US" dirty="0"/>
                  <a:t>马尔可夫链的基本知识</a:t>
                </a:r>
                <a:endParaRPr lang="en-US" altLang="zh-CN" dirty="0"/>
              </a:p>
              <a:p>
                <a:pPr lvl="2"/>
                <a:r>
                  <a:rPr lang="zh-CN" altLang="en-US" dirty="0">
                    <a:latin typeface="+mn-ea"/>
                  </a:rPr>
                  <a:t>用</a:t>
                </a:r>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X</m:t>
                        </m:r>
                      </m:e>
                      <m:sub>
                        <m:r>
                          <a:rPr lang="en-US" altLang="zh-CN" i="1">
                            <a:latin typeface="Cambria Math" panose="02040503050406030204" pitchFamily="18" charset="0"/>
                          </a:rPr>
                          <m:t>𝑡</m:t>
                        </m:r>
                      </m:sub>
                    </m:sSub>
                  </m:oMath>
                </a14:m>
                <a:r>
                  <a:rPr lang="zh-CN" altLang="en-US" dirty="0">
                    <a:latin typeface="+mn-ea"/>
                  </a:rPr>
                  <a:t>表示</a:t>
                </a:r>
                <a:r>
                  <a:rPr lang="en-US" altLang="zh-CN" dirty="0">
                    <a:latin typeface="+mn-ea"/>
                  </a:rPr>
                  <a:t>X</a:t>
                </a:r>
                <a:r>
                  <a:rPr lang="zh-CN" altLang="en-US" dirty="0">
                    <a:latin typeface="+mn-ea"/>
                  </a:rPr>
                  <a:t>在</a:t>
                </a:r>
                <a:r>
                  <a:rPr lang="en-US" altLang="zh-CN" dirty="0">
                    <a:latin typeface="+mn-ea"/>
                  </a:rPr>
                  <a:t>t</a:t>
                </a:r>
                <a:r>
                  <a:rPr lang="zh-CN" altLang="en-US" dirty="0">
                    <a:latin typeface="+mn-ea"/>
                  </a:rPr>
                  <a:t>时刻的取值，则若该变量随时间的变化仅依赖其当前取值，则我们称之为马尔可夫链</a:t>
                </a:r>
                <a:endParaRPr lang="en-US" altLang="zh-CN" dirty="0">
                  <a:latin typeface="+mn-ea"/>
                </a:endParaRPr>
              </a:p>
              <a:p>
                <a:pPr lvl="2"/>
                <a:endParaRPr lang="en-US" altLang="zh-CN" dirty="0">
                  <a:latin typeface="+mn-ea"/>
                </a:endParaRPr>
              </a:p>
              <a:p>
                <a:pPr lvl="2"/>
                <a:endParaRPr lang="en-US" altLang="zh-CN" dirty="0">
                  <a:latin typeface="+mn-ea"/>
                </a:endParaRPr>
              </a:p>
              <a:p>
                <a:pPr lvl="2"/>
                <a:r>
                  <a:rPr lang="zh-CN" altLang="en-US" dirty="0">
                    <a:latin typeface="+mn-ea"/>
                  </a:rPr>
                  <a:t>加入用</a:t>
                </a:r>
                <a:r>
                  <a:rPr lang="en-US" altLang="zh-CN" dirty="0">
                    <a:latin typeface="+mn-ea"/>
                  </a:rPr>
                  <a:t>π</a:t>
                </a:r>
                <a:r>
                  <a:rPr lang="zh-CN" altLang="en-US" dirty="0">
                    <a:latin typeface="+mn-ea"/>
                  </a:rPr>
                  <a:t>表示系统某一时刻的状态，</a:t>
                </a:r>
                <a:r>
                  <a:rPr lang="en-US" altLang="zh-CN" dirty="0">
                    <a:latin typeface="+mn-ea"/>
                  </a:rPr>
                  <a:t>P</a:t>
                </a:r>
                <a:r>
                  <a:rPr lang="zh-CN" altLang="en-US" dirty="0">
                    <a:latin typeface="+mn-ea"/>
                  </a:rPr>
                  <a:t>表示转移矩阵，则有</a:t>
                </a:r>
                <a:endParaRPr lang="en-US" altLang="zh-CN" dirty="0">
                  <a:latin typeface="+mn-ea"/>
                </a:endParaRPr>
              </a:p>
              <a:p>
                <a:pPr lvl="2"/>
                <a:endParaRPr lang="en-US" altLang="zh-CN" dirty="0">
                  <a:latin typeface="+mn-ea"/>
                </a:endParaRPr>
              </a:p>
              <a:p>
                <a:pPr lvl="2"/>
                <a:endParaRPr lang="en-US" altLang="zh-CN" dirty="0">
                  <a:latin typeface="+mn-ea"/>
                </a:endParaRPr>
              </a:p>
              <a:p>
                <a:pPr lvl="1"/>
                <a:r>
                  <a:rPr lang="zh-CN" altLang="en-US" dirty="0">
                    <a:latin typeface="+mn-ea"/>
                  </a:rPr>
                  <a:t>性质：对于各种马尔科夫过程，随着转移次数的增多，随机变量的取值最终都会收敛于唯一的平稳分布，即：</a:t>
                </a:r>
                <a:endParaRPr lang="en-US" altLang="zh-CN" dirty="0">
                  <a:latin typeface="+mn-ea"/>
                </a:endParaRPr>
              </a:p>
              <a:p>
                <a:pPr lvl="2"/>
                <a:endParaRPr lang="en-US" altLang="zh-CN" dirty="0">
                  <a:latin typeface="+mn-ea"/>
                </a:endParaRPr>
              </a:p>
              <a:p>
                <a:pPr lvl="2"/>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043" t="-2941" r="-290"/>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2039605" y="3243405"/>
            <a:ext cx="5373949" cy="713248"/>
          </a:xfrm>
          <a:prstGeom prst="rect">
            <a:avLst/>
          </a:prstGeom>
        </p:spPr>
      </p:pic>
      <p:pic>
        <p:nvPicPr>
          <p:cNvPr id="5" name="图片 4"/>
          <p:cNvPicPr>
            <a:picLocks noChangeAspect="1"/>
          </p:cNvPicPr>
          <p:nvPr/>
        </p:nvPicPr>
        <p:blipFill>
          <a:blip r:embed="rId4"/>
          <a:stretch>
            <a:fillRect/>
          </a:stretch>
        </p:blipFill>
        <p:spPr>
          <a:xfrm>
            <a:off x="2674563" y="4411198"/>
            <a:ext cx="2264132" cy="400288"/>
          </a:xfrm>
          <a:prstGeom prst="rect">
            <a:avLst/>
          </a:prstGeom>
        </p:spPr>
      </p:pic>
      <p:pic>
        <p:nvPicPr>
          <p:cNvPr id="6" name="图片 5"/>
          <p:cNvPicPr>
            <a:picLocks noChangeAspect="1"/>
          </p:cNvPicPr>
          <p:nvPr/>
        </p:nvPicPr>
        <p:blipFill>
          <a:blip r:embed="rId5"/>
          <a:stretch>
            <a:fillRect/>
          </a:stretch>
        </p:blipFill>
        <p:spPr>
          <a:xfrm>
            <a:off x="2170340" y="5821894"/>
            <a:ext cx="2556239" cy="874155"/>
          </a:xfrm>
          <a:prstGeom prst="rect">
            <a:avLst/>
          </a:prstGeom>
        </p:spPr>
      </p:pic>
      <p:pic>
        <p:nvPicPr>
          <p:cNvPr id="7" name="图片 6"/>
          <p:cNvPicPr>
            <a:picLocks noChangeAspect="1"/>
          </p:cNvPicPr>
          <p:nvPr/>
        </p:nvPicPr>
        <p:blipFill>
          <a:blip r:embed="rId6"/>
          <a:stretch>
            <a:fillRect/>
          </a:stretch>
        </p:blipFill>
        <p:spPr>
          <a:xfrm>
            <a:off x="4726579" y="5938543"/>
            <a:ext cx="2067663" cy="640855"/>
          </a:xfrm>
          <a:prstGeom prst="rect">
            <a:avLst/>
          </a:prstGeom>
        </p:spPr>
      </p:pic>
    </p:spTree>
    <p:extLst>
      <p:ext uri="{BB962C8B-B14F-4D97-AF65-F5344CB8AC3E}">
        <p14:creationId xmlns:p14="http://schemas.microsoft.com/office/powerpoint/2010/main" val="7177021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如何使分布的距离最小？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RBM</a:t>
                </a:r>
                <a:r>
                  <a:rPr lang="zh-CN" altLang="en-US" dirty="0"/>
                  <a:t>如何使用马尔科夫链的性质？</a:t>
                </a:r>
                <a:endParaRPr lang="en-US" altLang="zh-CN" dirty="0">
                  <a:latin typeface="+mn-ea"/>
                </a:endParaRPr>
              </a:p>
              <a:p>
                <a:pPr lvl="1"/>
                <a:r>
                  <a:rPr lang="zh-CN" altLang="en-US" dirty="0">
                    <a:latin typeface="+mn-ea"/>
                  </a:rPr>
                  <a:t>性质：对于各种马尔科夫过程，随着转移次数的增多，随机变量的取值最终都会收敛于唯一的平稳分布</a:t>
                </a:r>
                <a:endParaRPr lang="en-US" altLang="zh-CN" dirty="0">
                  <a:latin typeface="+mn-ea"/>
                </a:endParaRPr>
              </a:p>
              <a:p>
                <a:pPr lvl="1"/>
                <a:endParaRPr lang="en-US" altLang="zh-CN" dirty="0">
                  <a:latin typeface="+mn-ea"/>
                </a:endParaRPr>
              </a:p>
              <a:p>
                <a:pPr lvl="1"/>
                <a:endParaRPr lang="en-US" altLang="zh-CN" dirty="0">
                  <a:latin typeface="+mn-ea"/>
                </a:endParaRPr>
              </a:p>
              <a:p>
                <a:pPr lvl="1"/>
                <a:endParaRPr lang="en-US" altLang="zh-CN" dirty="0">
                  <a:latin typeface="+mn-ea"/>
                </a:endParaRPr>
              </a:p>
              <a:p>
                <a:pPr lvl="1"/>
                <a:r>
                  <a:rPr lang="en-US" altLang="zh-CN" dirty="0">
                    <a:latin typeface="+mn-ea"/>
                  </a:rPr>
                  <a:t>RBM</a:t>
                </a:r>
                <a:r>
                  <a:rPr lang="zh-CN" altLang="en-US" dirty="0">
                    <a:latin typeface="+mn-ea"/>
                  </a:rPr>
                  <a:t>中，</a:t>
                </a:r>
                <a:r>
                  <a:rPr lang="en-US" altLang="zh-CN" dirty="0">
                    <a:latin typeface="+mn-ea"/>
                  </a:rPr>
                  <a:t>π</a:t>
                </a:r>
                <a:r>
                  <a:rPr lang="en-US" altLang="zh-CN" baseline="30000" dirty="0">
                    <a:latin typeface="+mn-ea"/>
                  </a:rPr>
                  <a:t>(0)</a:t>
                </a:r>
                <a:r>
                  <a:rPr lang="zh-CN" altLang="en-US" dirty="0">
                    <a:latin typeface="+mn-ea"/>
                  </a:rPr>
                  <a:t>相当于</a:t>
                </a:r>
                <a:r>
                  <a:rPr lang="en-US" altLang="zh-CN" dirty="0">
                    <a:latin typeface="+mn-ea"/>
                  </a:rPr>
                  <a:t>v</a:t>
                </a:r>
                <a:r>
                  <a:rPr lang="en-US" altLang="zh-CN" baseline="30000" dirty="0">
                    <a:latin typeface="+mn-ea"/>
                  </a:rPr>
                  <a:t>(0)</a:t>
                </a:r>
                <a:r>
                  <a:rPr lang="en-US" altLang="zh-CN" dirty="0">
                    <a:latin typeface="+mn-ea"/>
                  </a:rPr>
                  <a:t>,</a:t>
                </a:r>
                <a:r>
                  <a:rPr lang="zh-CN" altLang="en-US" dirty="0">
                    <a:latin typeface="+mn-ea"/>
                  </a:rPr>
                  <a:t>即初始</a:t>
                </a:r>
                <a:r>
                  <a:rPr lang="en-US" altLang="zh-CN" dirty="0">
                    <a:latin typeface="+mn-ea"/>
                  </a:rPr>
                  <a:t>v</a:t>
                </a:r>
                <a:r>
                  <a:rPr lang="zh-CN" altLang="en-US" dirty="0">
                    <a:latin typeface="+mn-ea"/>
                  </a:rPr>
                  <a:t>的初始状态（不一定是样本）</a:t>
                </a:r>
                <a:r>
                  <a:rPr lang="en-US" altLang="zh-CN" dirty="0">
                    <a:latin typeface="+mn-ea"/>
                  </a:rPr>
                  <a:t>, π</a:t>
                </a:r>
                <a:r>
                  <a:rPr lang="en-US" altLang="zh-CN" baseline="30000" dirty="0">
                    <a:latin typeface="+mn-ea"/>
                  </a:rPr>
                  <a:t>*</a:t>
                </a:r>
                <a:r>
                  <a:rPr lang="zh-CN" altLang="en-US" dirty="0">
                    <a:latin typeface="+mn-ea"/>
                  </a:rPr>
                  <a:t>表示经过多次转移后得到的稳定样本，该样本服从平稳分布。</a:t>
                </a:r>
                <a:endParaRPr lang="en-US" altLang="zh-CN" dirty="0">
                  <a:latin typeface="+mn-ea"/>
                </a:endParaRPr>
              </a:p>
              <a:p>
                <a:pPr lvl="1"/>
                <a:r>
                  <a:rPr lang="zh-CN" altLang="en-US" dirty="0">
                    <a:latin typeface="+mn-ea"/>
                  </a:rPr>
                  <a:t>转移矩阵</a:t>
                </a:r>
                <a:r>
                  <a:rPr lang="en-US" altLang="zh-CN" dirty="0">
                    <a:latin typeface="+mn-ea"/>
                  </a:rPr>
                  <a:t>P</a:t>
                </a:r>
              </a:p>
              <a:p>
                <a:pPr lvl="2"/>
                <a14:m>
                  <m:oMath xmlns:m="http://schemas.openxmlformats.org/officeDocument/2006/math">
                    <m:r>
                      <m:rPr>
                        <m:sty m:val="p"/>
                      </m:rPr>
                      <a:rPr lang="en-US" altLang="zh-CN" dirty="0">
                        <a:latin typeface="Cambria Math" panose="02040503050406030204" pitchFamily="18" charset="0"/>
                      </a:rPr>
                      <m:t>p</m:t>
                    </m:r>
                    <m:d>
                      <m:dPr>
                        <m:ctrlPr>
                          <a:rPr lang="en-US" altLang="zh-CN" i="1" dirty="0">
                            <a:latin typeface="Cambria Math" panose="02040503050406030204" pitchFamily="18" charset="0"/>
                          </a:rPr>
                        </m:ctrlPr>
                      </m:dPr>
                      <m:e>
                        <m:sSup>
                          <m:sSupPr>
                            <m:ctrlPr>
                              <a:rPr lang="en-US" altLang="zh-CN" i="1" dirty="0">
                                <a:latin typeface="Cambria Math" panose="02040503050406030204" pitchFamily="18" charset="0"/>
                              </a:rPr>
                            </m:ctrlPr>
                          </m:sSupPr>
                          <m:e>
                            <m:r>
                              <m:rPr>
                                <m:sty m:val="p"/>
                              </m:rPr>
                              <a:rPr lang="en-US" altLang="zh-CN" dirty="0">
                                <a:latin typeface="Cambria Math" panose="02040503050406030204" pitchFamily="18" charset="0"/>
                              </a:rPr>
                              <m:t>v</m:t>
                            </m:r>
                          </m:e>
                          <m:sup>
                            <m:r>
                              <a:rPr lang="en-US" altLang="zh-CN" i="1" dirty="0">
                                <a:latin typeface="Cambria Math" panose="02040503050406030204" pitchFamily="18" charset="0"/>
                              </a:rPr>
                              <m:t>𝑡</m:t>
                            </m:r>
                          </m:sup>
                        </m:sSup>
                      </m:e>
                      <m:e>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𝑣</m:t>
                            </m:r>
                          </m:e>
                          <m:sup>
                            <m:r>
                              <a:rPr lang="en-US" altLang="zh-CN" i="1" dirty="0">
                                <a:latin typeface="Cambria Math" panose="02040503050406030204" pitchFamily="18" charset="0"/>
                              </a:rPr>
                              <m:t>𝑡</m:t>
                            </m:r>
                            <m:r>
                              <a:rPr lang="en-US" altLang="zh-CN" i="1" dirty="0">
                                <a:latin typeface="Cambria Math" panose="02040503050406030204" pitchFamily="18" charset="0"/>
                              </a:rPr>
                              <m:t>−1</m:t>
                            </m:r>
                          </m:sup>
                        </m:sSup>
                      </m:e>
                    </m:d>
                    <m:r>
                      <a:rPr lang="en-US" altLang="zh-CN" i="1" dirty="0">
                        <a:latin typeface="Cambria Math" panose="02040503050406030204" pitchFamily="18" charset="0"/>
                      </a:rPr>
                      <m:t>=</m:t>
                    </m:r>
                    <m:r>
                      <a:rPr lang="en-US" altLang="zh-CN" i="1" dirty="0">
                        <a:latin typeface="Cambria Math" panose="02040503050406030204" pitchFamily="18" charset="0"/>
                      </a:rPr>
                      <m:t>𝑝</m:t>
                    </m:r>
                    <m:d>
                      <m:dPr>
                        <m:ctrlPr>
                          <a:rPr lang="en-US" altLang="zh-CN" i="1" dirty="0">
                            <a:latin typeface="Cambria Math" panose="02040503050406030204" pitchFamily="18" charset="0"/>
                          </a:rPr>
                        </m:ctrlPr>
                      </m:dPr>
                      <m:e>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𝑣</m:t>
                            </m:r>
                          </m:e>
                          <m:sup>
                            <m:r>
                              <a:rPr lang="en-US" altLang="zh-CN" i="1" dirty="0">
                                <a:latin typeface="Cambria Math" panose="02040503050406030204" pitchFamily="18" charset="0"/>
                              </a:rPr>
                              <m:t>𝑡</m:t>
                            </m:r>
                          </m:sup>
                        </m:sSup>
                      </m:e>
                      <m:e>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h</m:t>
                            </m:r>
                          </m:e>
                          <m:sup>
                            <m:r>
                              <a:rPr lang="en-US" altLang="zh-CN" i="1" dirty="0">
                                <a:latin typeface="Cambria Math" panose="02040503050406030204" pitchFamily="18" charset="0"/>
                              </a:rPr>
                              <m:t>𝑡</m:t>
                            </m:r>
                            <m:r>
                              <a:rPr lang="en-US" altLang="zh-CN" i="1" dirty="0">
                                <a:latin typeface="Cambria Math" panose="02040503050406030204" pitchFamily="18" charset="0"/>
                              </a:rPr>
                              <m:t>−1</m:t>
                            </m:r>
                          </m:sup>
                        </m:sSup>
                      </m:e>
                    </m:d>
                    <m:r>
                      <a:rPr lang="en-US" altLang="zh-CN" i="1" dirty="0">
                        <a:latin typeface="Cambria Math" panose="02040503050406030204" pitchFamily="18" charset="0"/>
                      </a:rPr>
                      <m:t>𝑝</m:t>
                    </m:r>
                    <m:d>
                      <m:dPr>
                        <m:ctrlPr>
                          <a:rPr lang="en-US" altLang="zh-CN" i="1" dirty="0">
                            <a:latin typeface="Cambria Math" panose="02040503050406030204" pitchFamily="18" charset="0"/>
                          </a:rPr>
                        </m:ctrlPr>
                      </m:dPr>
                      <m:e>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h</m:t>
                            </m:r>
                          </m:e>
                          <m:sup>
                            <m:r>
                              <a:rPr lang="en-US" altLang="zh-CN" i="1" dirty="0">
                                <a:latin typeface="Cambria Math" panose="02040503050406030204" pitchFamily="18" charset="0"/>
                              </a:rPr>
                              <m:t>𝑡</m:t>
                            </m:r>
                            <m:r>
                              <a:rPr lang="en-US" altLang="zh-CN" i="1" dirty="0">
                                <a:latin typeface="Cambria Math" panose="02040503050406030204" pitchFamily="18" charset="0"/>
                              </a:rPr>
                              <m:t>−1</m:t>
                            </m:r>
                          </m:sup>
                        </m:sSup>
                      </m:e>
                      <m:e>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𝑣</m:t>
                            </m:r>
                          </m:e>
                          <m:sup>
                            <m:r>
                              <a:rPr lang="en-US" altLang="zh-CN" i="1" dirty="0">
                                <a:latin typeface="Cambria Math" panose="02040503050406030204" pitchFamily="18" charset="0"/>
                              </a:rPr>
                              <m:t>𝑡</m:t>
                            </m:r>
                            <m:r>
                              <a:rPr lang="en-US" altLang="zh-CN" i="1" dirty="0">
                                <a:latin typeface="Cambria Math" panose="02040503050406030204" pitchFamily="18" charset="0"/>
                              </a:rPr>
                              <m:t>−1</m:t>
                            </m:r>
                          </m:sup>
                        </m:sSup>
                      </m:e>
                    </m:d>
                  </m:oMath>
                </a14:m>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043" t="-2941"/>
                </a:stretch>
              </a:blipFill>
            </p:spPr>
            <p:txBody>
              <a:bodyPr/>
              <a:lstStyle/>
              <a:p>
                <a:r>
                  <a:rPr lang="zh-CN" altLang="en-US">
                    <a:noFill/>
                  </a:rPr>
                  <a:t> </a:t>
                </a:r>
              </a:p>
            </p:txBody>
          </p:sp>
        </mc:Fallback>
      </mc:AlternateContent>
      <p:pic>
        <p:nvPicPr>
          <p:cNvPr id="8" name="图片 7"/>
          <p:cNvPicPr>
            <a:picLocks noChangeAspect="1"/>
          </p:cNvPicPr>
          <p:nvPr/>
        </p:nvPicPr>
        <p:blipFill>
          <a:blip r:embed="rId3"/>
          <a:stretch>
            <a:fillRect/>
          </a:stretch>
        </p:blipFill>
        <p:spPr>
          <a:xfrm>
            <a:off x="2409826" y="3013379"/>
            <a:ext cx="2556239" cy="874155"/>
          </a:xfrm>
          <a:prstGeom prst="rect">
            <a:avLst/>
          </a:prstGeom>
        </p:spPr>
      </p:pic>
    </p:spTree>
    <p:extLst>
      <p:ext uri="{BB962C8B-B14F-4D97-AF65-F5344CB8AC3E}">
        <p14:creationId xmlns:p14="http://schemas.microsoft.com/office/powerpoint/2010/main" val="15391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如何使分布的距离最小？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lnSpcReduction="10000"/>
              </a:bodyPr>
              <a:lstStyle/>
              <a:p>
                <a:r>
                  <a:rPr lang="zh-CN" altLang="en-US" dirty="0"/>
                  <a:t>样本从何而来？</a:t>
                </a:r>
                <a:endParaRPr lang="en-US" altLang="zh-CN" dirty="0">
                  <a:latin typeface="+mn-ea"/>
                </a:endParaRPr>
              </a:p>
              <a:p>
                <a:pPr lvl="1"/>
                <a:r>
                  <a:rPr lang="zh-CN" altLang="en-US" dirty="0">
                    <a:latin typeface="+mn-ea"/>
                  </a:rPr>
                  <a:t>如果想在某个分布下采样，就可以进行足够多的转移次数，之后取得的分布就会接近于该分布，就可以用蒙卡罗特方法来逼近均值</a:t>
                </a:r>
                <a:endParaRPr lang="en-US" altLang="zh-CN" dirty="0">
                  <a:latin typeface="+mn-ea"/>
                </a:endParaRPr>
              </a:p>
              <a:p>
                <a:pPr lvl="1"/>
                <a:r>
                  <a:rPr lang="zh-CN" altLang="en-US" dirty="0"/>
                  <a:t>如何采样？</a:t>
                </a:r>
                <a:endParaRPr lang="en-US" altLang="zh-CN" dirty="0"/>
              </a:p>
              <a:p>
                <a:pPr lvl="2"/>
                <a:r>
                  <a:rPr lang="zh-CN" altLang="en-US" dirty="0"/>
                  <a:t>利用</a:t>
                </a:r>
                <a:r>
                  <a:rPr lang="en-US" altLang="zh-CN" dirty="0"/>
                  <a:t>Gibbs</a:t>
                </a:r>
                <a:r>
                  <a:rPr lang="zh-CN" altLang="en-US" dirty="0"/>
                  <a:t>采样算法</a:t>
                </a:r>
                <a:endParaRPr lang="en-US" altLang="zh-CN" dirty="0"/>
              </a:p>
              <a:p>
                <a:pPr lvl="2"/>
                <a:r>
                  <a:rPr lang="en-US" altLang="zh-CN" dirty="0"/>
                  <a:t>1. </a:t>
                </a:r>
                <a:r>
                  <a:rPr lang="zh-CN" altLang="en-US" dirty="0"/>
                  <a:t>初始化系统状态为</a:t>
                </a:r>
                <a14:m>
                  <m:oMath xmlns:m="http://schemas.openxmlformats.org/officeDocument/2006/math">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X</m:t>
                        </m:r>
                      </m:e>
                      <m:sup>
                        <m:r>
                          <a:rPr lang="en-US" altLang="zh-CN" b="0" i="1" smtClean="0">
                            <a:latin typeface="Cambria Math" panose="02040503050406030204" pitchFamily="18" charset="0"/>
                          </a:rPr>
                          <m:t>(0)</m:t>
                        </m:r>
                      </m:sup>
                    </m:s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𝑚</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sup>
                    </m:sSubSup>
                    <m:r>
                      <a:rPr lang="en-US" altLang="zh-CN" b="0" i="1" smtClean="0">
                        <a:latin typeface="Cambria Math" panose="02040503050406030204" pitchFamily="18" charset="0"/>
                      </a:rPr>
                      <m:t>)</m:t>
                    </m:r>
                  </m:oMath>
                </a14:m>
                <a:endParaRPr lang="zh-CN" altLang="en-US" dirty="0"/>
              </a:p>
              <a:p>
                <a:pPr lvl="2"/>
                <a:r>
                  <a:rPr lang="en-US" altLang="zh-CN" dirty="0"/>
                  <a:t>2. </a:t>
                </a:r>
                <a:r>
                  <a:rPr lang="zh-CN" altLang="en-US" dirty="0"/>
                  <a:t>初始化</a:t>
                </a:r>
                <a:r>
                  <a:rPr lang="en-US" altLang="zh-CN" dirty="0"/>
                  <a:t>t=0</a:t>
                </a:r>
              </a:p>
              <a:p>
                <a:pPr lvl="2"/>
                <a:r>
                  <a:rPr lang="en-US" altLang="zh-CN" dirty="0"/>
                  <a:t>3. </a:t>
                </a:r>
                <a:r>
                  <a:rPr lang="zh-CN" altLang="en-US" dirty="0"/>
                  <a:t>对每个变量</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1,2,⋯</m:t>
                        </m:r>
                        <m:r>
                          <a:rPr lang="en-US" altLang="zh-CN" b="0" i="1" smtClean="0">
                            <a:latin typeface="Cambria Math" panose="02040503050406030204" pitchFamily="18" charset="0"/>
                            <a:ea typeface="Cambria Math" panose="02040503050406030204" pitchFamily="18" charset="0"/>
                          </a:rPr>
                          <m:t>𝑚</m:t>
                        </m:r>
                      </m:e>
                    </m:d>
                    <m:r>
                      <a:rPr lang="en-US" altLang="zh-CN" b="0" i="1" smtClean="0">
                        <a:latin typeface="Cambria Math" panose="02040503050406030204" pitchFamily="18" charset="0"/>
                        <a:ea typeface="Cambria Math" panose="02040503050406030204" pitchFamily="18" charset="0"/>
                      </a:rPr>
                      <m:t>,</m:t>
                    </m:r>
                  </m:oMath>
                </a14:m>
                <a:r>
                  <a:rPr lang="zh-CN" altLang="en-US" dirty="0"/>
                  <a:t>按以下条件概率对其采样</a:t>
                </a:r>
                <a:endParaRPr lang="en-US" altLang="zh-CN" dirty="0"/>
              </a:p>
              <a:p>
                <a:pPr lvl="2"/>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sup>
                    </m:sSubSup>
                    <m:r>
                      <a:rPr lang="en-US" altLang="zh-CN" b="0" i="1"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𝑚</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sup>
                    </m:sSubSup>
                    <m:r>
                      <a:rPr lang="en-US" altLang="zh-CN" b="0" i="1" smtClean="0">
                        <a:latin typeface="Cambria Math" panose="02040503050406030204" pitchFamily="18" charset="0"/>
                      </a:rPr>
                      <m:t>)</m:t>
                    </m:r>
                  </m:oMath>
                </a14:m>
                <a:endParaRPr lang="en-US" altLang="zh-CN" dirty="0"/>
              </a:p>
              <a:p>
                <a:pPr lvl="2"/>
                <a:r>
                  <a:rPr lang="en-US" altLang="zh-CN" dirty="0"/>
                  <a:t>4. t=t+1</a:t>
                </a:r>
              </a:p>
              <a:p>
                <a:pPr lvl="2"/>
                <a:r>
                  <a:rPr lang="en-US" altLang="zh-CN" dirty="0"/>
                  <a:t>5. </a:t>
                </a:r>
                <a:r>
                  <a:rPr lang="zh-CN" altLang="en-US" dirty="0"/>
                  <a:t>若</a:t>
                </a:r>
                <a:r>
                  <a:rPr lang="en-US" altLang="zh-CN" dirty="0"/>
                  <a:t>t</a:t>
                </a:r>
                <a:r>
                  <a:rPr lang="zh-CN" altLang="en-US" dirty="0"/>
                  <a:t>少于足够转移次数，返回第</a:t>
                </a:r>
                <a:r>
                  <a:rPr lang="en-US" altLang="zh-CN" dirty="0"/>
                  <a:t>3</a:t>
                </a:r>
                <a:r>
                  <a:rPr lang="zh-CN" altLang="en-US" dirty="0"/>
                  <a:t>步</a:t>
                </a:r>
                <a:endParaRPr lang="en-US" altLang="zh-CN" dirty="0"/>
              </a:p>
              <a:p>
                <a:pPr lvl="2"/>
                <a:r>
                  <a:rPr lang="en-US" altLang="zh-CN" dirty="0"/>
                  <a:t>6.</a:t>
                </a:r>
                <a:r>
                  <a:rPr lang="zh-CN" altLang="en-US" dirty="0"/>
                  <a:t>返回</a:t>
                </a:r>
                <a:r>
                  <a:rPr lang="en-US" altLang="zh-CN" dirty="0"/>
                  <a:t>X</a:t>
                </a:r>
                <a:r>
                  <a:rPr lang="en-US" altLang="zh-CN" baseline="30000" dirty="0"/>
                  <a:t>(t)</a:t>
                </a:r>
                <a:r>
                  <a:rPr lang="zh-CN" altLang="en-US" dirty="0"/>
                  <a:t>作为采集到的样本</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043" t="-33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029344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如何使分布的距离最小？</a:t>
            </a:r>
          </a:p>
        </p:txBody>
      </p:sp>
      <p:sp>
        <p:nvSpPr>
          <p:cNvPr id="3" name="内容占位符 2"/>
          <p:cNvSpPr>
            <a:spLocks noGrp="1"/>
          </p:cNvSpPr>
          <p:nvPr>
            <p:ph idx="1"/>
          </p:nvPr>
        </p:nvSpPr>
        <p:spPr/>
        <p:txBody>
          <a:bodyPr>
            <a:normAutofit/>
          </a:bodyPr>
          <a:lstStyle/>
          <a:p>
            <a:r>
              <a:rPr lang="zh-CN" altLang="en-US" dirty="0"/>
              <a:t>样本从何而来？</a:t>
            </a:r>
            <a:endParaRPr lang="en-US" altLang="zh-CN" dirty="0"/>
          </a:p>
          <a:p>
            <a:pPr lvl="1"/>
            <a:r>
              <a:rPr lang="en-US" altLang="zh-CN" dirty="0">
                <a:latin typeface="+mn-ea"/>
              </a:rPr>
              <a:t>Gibbs</a:t>
            </a:r>
            <a:r>
              <a:rPr lang="zh-CN" altLang="en-US" dirty="0">
                <a:latin typeface="+mn-ea"/>
              </a:rPr>
              <a:t>采样算法可以采样</a:t>
            </a:r>
            <a:r>
              <a:rPr lang="en-US" altLang="zh-CN" dirty="0">
                <a:latin typeface="+mn-ea"/>
              </a:rPr>
              <a:t>RBM</a:t>
            </a:r>
            <a:r>
              <a:rPr lang="zh-CN" altLang="en-US" dirty="0">
                <a:latin typeface="+mn-ea"/>
              </a:rPr>
              <a:t>表示的分布函数</a:t>
            </a:r>
            <a:r>
              <a:rPr lang="en-US" altLang="zh-CN" dirty="0">
                <a:latin typeface="+mn-ea"/>
              </a:rPr>
              <a:t>p(v)</a:t>
            </a:r>
            <a:r>
              <a:rPr lang="zh-CN" altLang="en-US" dirty="0">
                <a:latin typeface="+mn-ea"/>
              </a:rPr>
              <a:t>的样本</a:t>
            </a:r>
            <a:endParaRPr lang="en-US" altLang="zh-CN" dirty="0">
              <a:latin typeface="+mn-ea"/>
            </a:endParaRPr>
          </a:p>
          <a:p>
            <a:pPr lvl="1"/>
            <a:r>
              <a:rPr lang="zh-CN" altLang="en-US" dirty="0">
                <a:latin typeface="+mn-ea"/>
              </a:rPr>
              <a:t>直接可以使用吗？</a:t>
            </a:r>
            <a:endParaRPr lang="en-US" altLang="zh-CN" dirty="0">
              <a:latin typeface="+mn-ea"/>
            </a:endParaRPr>
          </a:p>
          <a:p>
            <a:pPr lvl="2"/>
            <a:r>
              <a:rPr lang="zh-CN" altLang="en-US" dirty="0"/>
              <a:t>每次执行</a:t>
            </a:r>
            <a:r>
              <a:rPr lang="en-US" altLang="zh-CN" dirty="0"/>
              <a:t>MCMC</a:t>
            </a:r>
            <a:r>
              <a:rPr lang="zh-CN" altLang="en-US" dirty="0"/>
              <a:t>采样，都需要经过足够多次数的状态转移才能保证采集到的样本符合目标分布，并且需要有足够多的样本才能保证精度。这从效率上并不可取</a:t>
            </a:r>
            <a:endParaRPr lang="en-US" altLang="zh-CN" dirty="0">
              <a:latin typeface="+mn-ea"/>
            </a:endParaRPr>
          </a:p>
          <a:p>
            <a:pPr lvl="1"/>
            <a:r>
              <a:rPr lang="zh-CN" altLang="en-US" dirty="0">
                <a:latin typeface="+mn-ea"/>
              </a:rPr>
              <a:t>如何解决效率问题？</a:t>
            </a:r>
            <a:endParaRPr lang="en-US" altLang="zh-CN" dirty="0">
              <a:latin typeface="+mn-ea"/>
            </a:endParaRPr>
          </a:p>
          <a:p>
            <a:pPr lvl="2"/>
            <a:r>
              <a:rPr lang="zh-CN" altLang="en-US" dirty="0">
                <a:latin typeface="+mn-ea"/>
              </a:rPr>
              <a:t>采用对比散度算法</a:t>
            </a:r>
            <a:r>
              <a:rPr lang="en-US" altLang="zh-CN" dirty="0">
                <a:latin typeface="+mn-ea"/>
              </a:rPr>
              <a:t>(CD-k)</a:t>
            </a:r>
          </a:p>
          <a:p>
            <a:pPr lvl="2"/>
            <a:r>
              <a:rPr lang="en-US" altLang="zh-CN" dirty="0"/>
              <a:t>RBM</a:t>
            </a:r>
            <a:r>
              <a:rPr lang="zh-CN" altLang="en-US" dirty="0"/>
              <a:t>的目标是拟合训练样本的分布，因此可以考虑让</a:t>
            </a:r>
            <a:r>
              <a:rPr lang="en-US" altLang="zh-CN" dirty="0"/>
              <a:t>MCMC</a:t>
            </a:r>
            <a:r>
              <a:rPr lang="zh-CN" altLang="en-US" dirty="0"/>
              <a:t>的状态以训练样本为起点，这样便可以只需很少次状态转移就可抵达</a:t>
            </a:r>
            <a:r>
              <a:rPr lang="en-US" altLang="zh-CN" dirty="0"/>
              <a:t>RBM</a:t>
            </a:r>
            <a:r>
              <a:rPr lang="zh-CN" altLang="en-US" dirty="0"/>
              <a:t>的分布了</a:t>
            </a:r>
            <a:endParaRPr lang="en-US" altLang="zh-CN" dirty="0"/>
          </a:p>
          <a:p>
            <a:pPr lvl="2"/>
            <a:endParaRPr lang="en-US" altLang="zh-CN" dirty="0">
              <a:latin typeface="+mn-ea"/>
            </a:endParaRPr>
          </a:p>
        </p:txBody>
      </p:sp>
      <p:pic>
        <p:nvPicPr>
          <p:cNvPr id="4" name="图片 3"/>
          <p:cNvPicPr>
            <a:picLocks noChangeAspect="1"/>
          </p:cNvPicPr>
          <p:nvPr/>
        </p:nvPicPr>
        <p:blipFill>
          <a:blip r:embed="rId2"/>
          <a:stretch>
            <a:fillRect/>
          </a:stretch>
        </p:blipFill>
        <p:spPr>
          <a:xfrm>
            <a:off x="1965189" y="5072842"/>
            <a:ext cx="7776291" cy="1654530"/>
          </a:xfrm>
          <a:prstGeom prst="rect">
            <a:avLst/>
          </a:prstGeom>
        </p:spPr>
      </p:pic>
    </p:spTree>
    <p:extLst>
      <p:ext uri="{BB962C8B-B14F-4D97-AF65-F5344CB8AC3E}">
        <p14:creationId xmlns:p14="http://schemas.microsoft.com/office/powerpoint/2010/main" val="188046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RBM</a:t>
            </a:r>
            <a:r>
              <a:rPr lang="zh-CN" altLang="en-US" dirty="0"/>
              <a:t>网络结构</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en-US" altLang="zh-CN" dirty="0"/>
                  <a:t>RBM</a:t>
                </a:r>
                <a:r>
                  <a:rPr lang="zh-CN" altLang="en-US" dirty="0"/>
                  <a:t>结构参数</a:t>
                </a:r>
                <a:endParaRPr lang="en-US" altLang="zh-CN" dirty="0"/>
              </a:p>
              <a:p>
                <a:pPr lvl="1"/>
                <a:r>
                  <a:rPr lang="en-US" altLang="zh-CN" i="1" dirty="0" err="1"/>
                  <a:t>n</a:t>
                </a:r>
                <a:r>
                  <a:rPr lang="en-US" altLang="zh-CN" i="1" baseline="-25000" dirty="0" err="1"/>
                  <a:t>v</a:t>
                </a:r>
                <a:r>
                  <a:rPr lang="zh-CN" altLang="en-US" dirty="0"/>
                  <a:t>和</a:t>
                </a:r>
                <a:r>
                  <a:rPr lang="en-US" altLang="zh-CN" i="1" dirty="0" err="1"/>
                  <a:t>n</a:t>
                </a:r>
                <a:r>
                  <a:rPr lang="en-US" altLang="zh-CN" i="1" baseline="-25000" dirty="0" err="1"/>
                  <a:t>h</a:t>
                </a:r>
                <a:r>
                  <a:rPr lang="zh-CN" altLang="en-US" dirty="0"/>
                  <a:t>表示可见层和隐含层中神经元的数目</a:t>
                </a:r>
                <a:endParaRPr lang="en-US" altLang="zh-CN" i="1" dirty="0"/>
              </a:p>
              <a:p>
                <a:pPr lvl="1"/>
                <a14:m>
                  <m:oMath xmlns:m="http://schemas.openxmlformats.org/officeDocument/2006/math">
                    <m:r>
                      <a:rPr lang="en-US" altLang="zh-CN" b="0" i="1" smtClean="0">
                        <a:latin typeface="Cambria Math" panose="02040503050406030204" pitchFamily="18" charset="0"/>
                      </a:rPr>
                      <m:t>𝑣</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𝑣</m:t>
                                </m:r>
                              </m:sub>
                            </m:sSub>
                          </m:sub>
                        </m:sSub>
                        <m:r>
                          <a:rPr lang="en-US" altLang="zh-CN" b="0" i="1" smtClean="0">
                            <a:latin typeface="Cambria Math" panose="02040503050406030204" pitchFamily="18" charset="0"/>
                          </a:rPr>
                          <m:t>)</m:t>
                        </m:r>
                      </m:e>
                      <m:sup>
                        <m:r>
                          <a:rPr lang="en-US" altLang="zh-CN" b="0" i="1" smtClean="0">
                            <a:latin typeface="Cambria Math" panose="02040503050406030204" pitchFamily="18" charset="0"/>
                          </a:rPr>
                          <m:t>𝑇</m:t>
                        </m:r>
                      </m:sup>
                    </m:sSup>
                  </m:oMath>
                </a14:m>
                <a:r>
                  <a:rPr lang="en-US" altLang="zh-CN" dirty="0"/>
                  <a:t>,</a:t>
                </a:r>
                <a:r>
                  <a:rPr lang="zh-CN" altLang="en-US" dirty="0"/>
                  <a:t>可见层的状态向量</a:t>
                </a:r>
                <a:endParaRPr lang="en-US" altLang="zh-CN" dirty="0"/>
              </a:p>
              <a:p>
                <a:pPr lvl="1"/>
                <a14:m>
                  <m:oMath xmlns:m="http://schemas.openxmlformats.org/officeDocument/2006/math">
                    <m:r>
                      <m:rPr>
                        <m:sty m:val="p"/>
                      </m:rPr>
                      <a:rPr lang="en-US" altLang="zh-CN" dirty="0" smtClean="0">
                        <a:latin typeface="Cambria Math" panose="02040503050406030204" pitchFamily="18" charset="0"/>
                      </a:rPr>
                      <m:t>h</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h</m:t>
                                </m:r>
                              </m:sub>
                            </m:sSub>
                          </m:sub>
                        </m:sSub>
                        <m:r>
                          <a:rPr lang="en-US" altLang="zh-CN" b="0" i="1" smtClean="0">
                            <a:latin typeface="Cambria Math" panose="02040503050406030204" pitchFamily="18" charset="0"/>
                          </a:rPr>
                          <m:t>)</m:t>
                        </m:r>
                      </m:e>
                      <m:sup>
                        <m:r>
                          <a:rPr lang="en-US" altLang="zh-CN" b="0" i="1" smtClean="0">
                            <a:latin typeface="Cambria Math" panose="02040503050406030204" pitchFamily="18" charset="0"/>
                          </a:rPr>
                          <m:t>𝑇</m:t>
                        </m:r>
                      </m:sup>
                    </m:sSup>
                  </m:oMath>
                </a14:m>
                <a:r>
                  <a:rPr lang="en-US" altLang="zh-CN" dirty="0"/>
                  <a:t>,</a:t>
                </a:r>
                <a:r>
                  <a:rPr lang="zh-CN" altLang="en-US" dirty="0"/>
                  <a:t>隐含层的状态向量</a:t>
                </a:r>
                <a:endParaRPr lang="en-US" altLang="zh-CN" dirty="0"/>
              </a:p>
              <a:p>
                <a:pPr lvl="1"/>
                <a14:m>
                  <m:oMath xmlns:m="http://schemas.openxmlformats.org/officeDocument/2006/math">
                    <m:r>
                      <m:rPr>
                        <m:sty m:val="p"/>
                      </m:rPr>
                      <a:rPr lang="en-US" altLang="zh-CN" b="0" dirty="0">
                        <a:latin typeface="Cambria Math" panose="02040503050406030204" pitchFamily="18" charset="0"/>
                      </a:rPr>
                      <m:t>a</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𝑣</m:t>
                                </m:r>
                              </m:sub>
                            </m:sSub>
                          </m:sub>
                        </m:sSub>
                        <m:r>
                          <a:rPr lang="en-US" altLang="zh-CN" b="0" i="1" smtClean="0">
                            <a:latin typeface="Cambria Math" panose="02040503050406030204" pitchFamily="18" charset="0"/>
                          </a:rPr>
                          <m:t>)</m:t>
                        </m:r>
                      </m:e>
                      <m:sup>
                        <m:r>
                          <a:rPr lang="en-US" altLang="zh-CN" b="0" i="1" smtClean="0">
                            <a:latin typeface="Cambria Math" panose="02040503050406030204" pitchFamily="18" charset="0"/>
                          </a:rPr>
                          <m:t>𝑇</m:t>
                        </m:r>
                      </m:sup>
                    </m:sSup>
                  </m:oMath>
                </a14:m>
                <a:r>
                  <a:rPr lang="en-US" altLang="zh-CN" dirty="0"/>
                  <a:t>,</a:t>
                </a:r>
                <a:r>
                  <a:rPr lang="zh-CN" altLang="en-US" dirty="0"/>
                  <a:t>可见层的偏置向量</a:t>
                </a:r>
                <a:endParaRPr lang="en-US" altLang="zh-CN" dirty="0"/>
              </a:p>
              <a:p>
                <a:pPr lvl="1"/>
                <a:r>
                  <a:rPr lang="en-US" altLang="zh-CN" dirty="0"/>
                  <a:t> </a:t>
                </a:r>
                <a14:m>
                  <m:oMath xmlns:m="http://schemas.openxmlformats.org/officeDocument/2006/math">
                    <m:r>
                      <m:rPr>
                        <m:sty m:val="p"/>
                      </m:rPr>
                      <a:rPr lang="en-US" altLang="zh-CN" dirty="0">
                        <a:latin typeface="Cambria Math" panose="02040503050406030204" pitchFamily="18" charset="0"/>
                      </a:rPr>
                      <m:t>b</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h</m:t>
                                </m:r>
                              </m:sub>
                            </m:sSub>
                          </m:sub>
                        </m:sSub>
                        <m:r>
                          <a:rPr lang="en-US" altLang="zh-CN" b="0" i="1" smtClean="0">
                            <a:latin typeface="Cambria Math" panose="02040503050406030204" pitchFamily="18" charset="0"/>
                          </a:rPr>
                          <m:t>)</m:t>
                        </m:r>
                      </m:e>
                      <m:sup>
                        <m:r>
                          <a:rPr lang="en-US" altLang="zh-CN" b="0" i="1" smtClean="0">
                            <a:latin typeface="Cambria Math" panose="02040503050406030204" pitchFamily="18" charset="0"/>
                          </a:rPr>
                          <m:t>𝑇</m:t>
                        </m:r>
                      </m:sup>
                    </m:sSup>
                  </m:oMath>
                </a14:m>
                <a:r>
                  <a:rPr lang="en-US" altLang="zh-CN" dirty="0"/>
                  <a:t>,</a:t>
                </a:r>
                <a:r>
                  <a:rPr lang="zh-CN" altLang="en-US" dirty="0"/>
                  <a:t>隐含层的偏置向量</a:t>
                </a:r>
                <a:endParaRPr lang="en-US" altLang="zh-CN" dirty="0"/>
              </a:p>
              <a:p>
                <a:pPr lvl="1"/>
                <a14:m>
                  <m:oMath xmlns:m="http://schemas.openxmlformats.org/officeDocument/2006/math">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𝜖</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h</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𝑛</m:t>
                            </m:r>
                          </m:e>
                          <m:sub>
                            <m:r>
                              <a:rPr lang="en-US" altLang="zh-CN" b="0" i="1" smtClean="0">
                                <a:latin typeface="Cambria Math" panose="02040503050406030204" pitchFamily="18" charset="0"/>
                                <a:ea typeface="Cambria Math" panose="02040503050406030204" pitchFamily="18" charset="0"/>
                              </a:rPr>
                              <m:t>𝑣</m:t>
                            </m:r>
                          </m:sub>
                        </m:sSub>
                      </m:sup>
                    </m:sSup>
                  </m:oMath>
                </a14:m>
                <a:r>
                  <a:rPr lang="zh-CN" altLang="en-US" dirty="0"/>
                  <a:t>，隐含层与可见层之间的权值矩阵</a:t>
                </a:r>
                <a:endParaRPr lang="en-US" altLang="zh-CN" dirty="0"/>
              </a:p>
              <a:p>
                <a:pPr lvl="1"/>
                <a:r>
                  <a:rPr lang="zh-CN" altLang="en-US" dirty="0"/>
                  <a:t>记</a:t>
                </a:r>
                <a:r>
                  <a:rPr lang="el-GR" altLang="zh-CN" dirty="0"/>
                  <a:t>θ</a:t>
                </a:r>
                <a:r>
                  <a:rPr lang="en-US" altLang="zh-CN" dirty="0"/>
                  <a:t>=(</a:t>
                </a:r>
                <a:r>
                  <a:rPr lang="en-US" altLang="zh-CN" dirty="0" err="1"/>
                  <a:t>W,a,b</a:t>
                </a:r>
                <a:r>
                  <a:rPr lang="en-US" altLang="zh-CN" dirty="0"/>
                  <a:t>)</a:t>
                </a:r>
                <a:r>
                  <a:rPr lang="zh-CN" altLang="en-US" dirty="0"/>
                  <a:t>表示</a:t>
                </a:r>
                <a:r>
                  <a:rPr lang="en-US" altLang="zh-CN" dirty="0"/>
                  <a:t>RBM</a:t>
                </a:r>
                <a:r>
                  <a:rPr lang="zh-CN" altLang="en-US" dirty="0"/>
                  <a:t>中的参数，可以将其视为把</a:t>
                </a:r>
                <a:r>
                  <a:rPr lang="en-US" altLang="zh-CN" dirty="0"/>
                  <a:t>W</a:t>
                </a:r>
                <a:r>
                  <a:rPr lang="zh-CN" altLang="en-US" dirty="0"/>
                  <a:t>，</a:t>
                </a:r>
                <a:r>
                  <a:rPr lang="en-US" altLang="zh-CN" dirty="0"/>
                  <a:t>a</a:t>
                </a:r>
                <a:r>
                  <a:rPr lang="zh-CN" altLang="en-US" dirty="0"/>
                  <a:t>，</a:t>
                </a:r>
                <a:r>
                  <a:rPr lang="en-US" altLang="zh-CN" dirty="0"/>
                  <a:t>b</a:t>
                </a:r>
                <a:r>
                  <a:rPr lang="zh-CN" altLang="en-US" dirty="0"/>
                  <a:t>的所有分量拼起来得到的长向量</a:t>
                </a:r>
                <a:endParaRPr lang="en-US" altLang="zh-CN" dirty="0"/>
              </a:p>
              <a:p>
                <a:pPr lvl="1"/>
                <a:r>
                  <a:rPr lang="zh-CN" altLang="en-US" dirty="0"/>
                  <a:t>此外，为讨论方便，假定</a:t>
                </a:r>
                <a:r>
                  <a:rPr lang="en-US" altLang="zh-CN" dirty="0"/>
                  <a:t>RBM</a:t>
                </a:r>
                <a:r>
                  <a:rPr lang="zh-CN" altLang="en-US" dirty="0"/>
                  <a:t>中所有神经元均为二值的，即</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1043" t="-2941"/>
                </a:stretch>
              </a:blipFill>
            </p:spPr>
            <p:txBody>
              <a:bodyPr/>
              <a:lstStyle/>
              <a:p>
                <a:r>
                  <a:rPr lang="zh-CN" altLang="en-US">
                    <a:noFill/>
                  </a:rPr>
                  <a:t> </a:t>
                </a:r>
              </a:p>
            </p:txBody>
          </p:sp>
        </mc:Fallback>
      </mc:AlternateContent>
      <p:pic>
        <p:nvPicPr>
          <p:cNvPr id="4" name="图片 3"/>
          <p:cNvPicPr>
            <a:picLocks noChangeAspect="1"/>
          </p:cNvPicPr>
          <p:nvPr/>
        </p:nvPicPr>
        <p:blipFill>
          <a:blip r:embed="rId4"/>
          <a:stretch>
            <a:fillRect/>
          </a:stretch>
        </p:blipFill>
        <p:spPr>
          <a:xfrm>
            <a:off x="7620681" y="2368221"/>
            <a:ext cx="4320947" cy="2014642"/>
          </a:xfrm>
          <a:prstGeom prst="rect">
            <a:avLst/>
          </a:prstGeom>
        </p:spPr>
      </p:pic>
      <p:graphicFrame>
        <p:nvGraphicFramePr>
          <p:cNvPr id="9" name="对象 8"/>
          <p:cNvGraphicFramePr>
            <a:graphicFrameLocks noChangeAspect="1"/>
          </p:cNvGraphicFramePr>
          <p:nvPr>
            <p:extLst>
              <p:ext uri="{D42A27DB-BD31-4B8C-83A1-F6EECF244321}">
                <p14:modId xmlns:p14="http://schemas.microsoft.com/office/powerpoint/2010/main" val="1435707298"/>
              </p:ext>
            </p:extLst>
          </p:nvPr>
        </p:nvGraphicFramePr>
        <p:xfrm>
          <a:off x="1858963" y="5938557"/>
          <a:ext cx="2484437" cy="476811"/>
        </p:xfrm>
        <a:graphic>
          <a:graphicData uri="http://schemas.openxmlformats.org/presentationml/2006/ole">
            <mc:AlternateContent xmlns:mc="http://schemas.openxmlformats.org/markup-compatibility/2006">
              <mc:Choice xmlns:v="urn:schemas-microsoft-com:vml" Requires="v">
                <p:oleObj spid="_x0000_s2225" name="Equation" r:id="rId5" imgW="1257120" imgH="241200" progId="Equation.DSMT4">
                  <p:embed/>
                </p:oleObj>
              </mc:Choice>
              <mc:Fallback>
                <p:oleObj name="Equation" r:id="rId5" imgW="1257120" imgH="241200" progId="Equation.DSMT4">
                  <p:embed/>
                  <p:pic>
                    <p:nvPicPr>
                      <p:cNvPr id="0" name=""/>
                      <p:cNvPicPr/>
                      <p:nvPr/>
                    </p:nvPicPr>
                    <p:blipFill>
                      <a:blip r:embed="rId6"/>
                      <a:stretch>
                        <a:fillRect/>
                      </a:stretch>
                    </p:blipFill>
                    <p:spPr>
                      <a:xfrm>
                        <a:off x="1858963" y="5938557"/>
                        <a:ext cx="2484437" cy="476811"/>
                      </a:xfrm>
                      <a:prstGeom prst="rect">
                        <a:avLst/>
                      </a:prstGeom>
                    </p:spPr>
                  </p:pic>
                </p:oleObj>
              </mc:Fallback>
            </mc:AlternateContent>
          </a:graphicData>
        </a:graphic>
      </p:graphicFrame>
    </p:spTree>
    <p:extLst>
      <p:ext uri="{BB962C8B-B14F-4D97-AF65-F5344CB8AC3E}">
        <p14:creationId xmlns:p14="http://schemas.microsoft.com/office/powerpoint/2010/main" val="5167073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如何使分布的距离最小？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dirty="0"/>
                  <a:t>样本从何而来？</a:t>
                </a:r>
                <a:endParaRPr lang="en-US" altLang="zh-CN" dirty="0"/>
              </a:p>
              <a:p>
                <a:pPr lvl="1"/>
                <a:r>
                  <a:rPr lang="en-US" altLang="zh-CN" dirty="0">
                    <a:latin typeface="+mn-ea"/>
                  </a:rPr>
                  <a:t>CD-k</a:t>
                </a:r>
                <a:r>
                  <a:rPr lang="zh-CN" altLang="en-US" dirty="0">
                    <a:latin typeface="+mn-ea"/>
                  </a:rPr>
                  <a:t>算法中仍然要用到</a:t>
                </a:r>
                <a:r>
                  <a:rPr lang="en-US" altLang="zh-CN" dirty="0">
                    <a:latin typeface="+mn-ea"/>
                  </a:rPr>
                  <a:t>k</a:t>
                </a:r>
                <a:r>
                  <a:rPr lang="zh-CN" altLang="en-US" dirty="0">
                    <a:latin typeface="+mn-ea"/>
                  </a:rPr>
                  <a:t>步</a:t>
                </a:r>
                <a:r>
                  <a:rPr lang="en-US" altLang="zh-CN" dirty="0">
                    <a:latin typeface="+mn-ea"/>
                  </a:rPr>
                  <a:t>Gibbs</a:t>
                </a:r>
                <a:r>
                  <a:rPr lang="zh-CN" altLang="en-US" dirty="0">
                    <a:latin typeface="+mn-ea"/>
                  </a:rPr>
                  <a:t>采样，如何采样</a:t>
                </a:r>
                <a:r>
                  <a:rPr lang="en-US" altLang="zh-CN" dirty="0">
                    <a:latin typeface="+mn-ea"/>
                  </a:rPr>
                  <a:t>RBM</a:t>
                </a:r>
                <a:r>
                  <a:rPr lang="zh-CN" altLang="en-US" dirty="0">
                    <a:latin typeface="+mn-ea"/>
                  </a:rPr>
                  <a:t>表示的分布的样本？</a:t>
                </a:r>
                <a:endParaRPr lang="en-US" altLang="zh-CN" dirty="0">
                  <a:latin typeface="+mn-ea"/>
                </a:endParaRPr>
              </a:p>
              <a:p>
                <a:pPr lvl="1"/>
                <a:r>
                  <a:rPr lang="en-US" altLang="zh-CN" b="0" dirty="0"/>
                  <a:t>Gibbs</a:t>
                </a:r>
                <a14:m>
                  <m:oMath xmlns:m="http://schemas.openxmlformats.org/officeDocument/2006/math">
                    <m:r>
                      <a:rPr lang="zh-CN" altLang="en-US" i="1">
                        <a:latin typeface="Cambria Math" panose="02040503050406030204" pitchFamily="18" charset="0"/>
                      </a:rPr>
                      <m:t>采样</m:t>
                    </m:r>
                    <m:r>
                      <a:rPr lang="zh-CN" altLang="en-US" b="0" i="1" smtClean="0">
                        <a:latin typeface="Cambria Math" panose="02040503050406030204" pitchFamily="18" charset="0"/>
                      </a:rPr>
                      <m:t>中</m:t>
                    </m:r>
                    <m:r>
                      <a:rPr lang="zh-CN" altLang="en-US" i="1">
                        <a:latin typeface="Cambria Math" panose="02040503050406030204" pitchFamily="18" charset="0"/>
                      </a:rPr>
                      <m:t>使用</m:t>
                    </m:r>
                    <m:r>
                      <a:rPr lang="zh-CN" altLang="en-US" i="1" smtClean="0">
                        <a:latin typeface="Cambria Math" panose="02040503050406030204" pitchFamily="18" charset="0"/>
                      </a:rPr>
                      <m:t>条件</m:t>
                    </m:r>
                    <m:r>
                      <a:rPr lang="zh-CN" altLang="en-US" i="1">
                        <a:latin typeface="Cambria Math" panose="02040503050406030204" pitchFamily="18" charset="0"/>
                      </a:rPr>
                      <m:t>概率</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sup>
                    </m:sSubSup>
                    <m:r>
                      <a:rPr lang="en-US" altLang="zh-CN" b="0" i="1"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𝑚</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sup>
                    </m:sSubSup>
                    <m:r>
                      <a:rPr lang="en-US" altLang="zh-CN" b="0" i="1" smtClean="0">
                        <a:latin typeface="Cambria Math" panose="02040503050406030204" pitchFamily="18" charset="0"/>
                      </a:rPr>
                      <m:t>)</m:t>
                    </m:r>
                  </m:oMath>
                </a14:m>
                <a:r>
                  <a:rPr lang="zh-CN" altLang="en-US" dirty="0"/>
                  <a:t>对</a:t>
                </a:r>
                <a:r>
                  <a:rPr lang="en-US" altLang="zh-CN" dirty="0"/>
                  <a:t>x</a:t>
                </a:r>
                <a:r>
                  <a:rPr lang="en-US" altLang="zh-CN" baseline="-25000" dirty="0"/>
                  <a:t>i</a:t>
                </a:r>
                <a:r>
                  <a:rPr lang="zh-CN" altLang="en-US" dirty="0"/>
                  <a:t>进行采样</a:t>
                </a:r>
                <a:endParaRPr lang="en-US" altLang="zh-CN" dirty="0"/>
              </a:p>
              <a:p>
                <a:pPr lvl="1"/>
                <a:r>
                  <a:rPr lang="en-US" altLang="zh-CN" dirty="0"/>
                  <a:t>RBM</a:t>
                </a:r>
                <a:r>
                  <a:rPr lang="zh-CN" altLang="en-US" dirty="0"/>
                  <a:t>表示的联合概率是</a:t>
                </a:r>
                <a:r>
                  <a:rPr lang="en-US" altLang="zh-CN" dirty="0"/>
                  <a:t>p(</a:t>
                </a:r>
                <a:r>
                  <a:rPr lang="en-US" altLang="zh-CN" dirty="0" err="1"/>
                  <a:t>v,h</a:t>
                </a:r>
                <a:r>
                  <a:rPr lang="en-US" altLang="zh-CN" dirty="0"/>
                  <a:t>)</a:t>
                </a:r>
                <a:r>
                  <a:rPr lang="zh-CN" altLang="en-US" dirty="0"/>
                  <a:t>，展开之后就是</a:t>
                </a:r>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𝑛</m:t>
                                </m:r>
                              </m:e>
                              <m:sub>
                                <m:r>
                                  <a:rPr lang="en-US" altLang="zh-CN" b="0" i="1" smtClean="0">
                                    <a:latin typeface="Cambria Math" panose="02040503050406030204" pitchFamily="18" charset="0"/>
                                    <a:ea typeface="Cambria Math" panose="02040503050406030204" pitchFamily="18" charset="0"/>
                                  </a:rPr>
                                  <m:t>𝑣</m:t>
                                </m:r>
                              </m:sub>
                            </m:sSub>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h</m:t>
                            </m:r>
                          </m:e>
                          <m:sub>
                            <m:r>
                              <a:rPr lang="en-US" altLang="zh-CN" b="0" i="1" smtClean="0">
                                <a:latin typeface="Cambria Math" panose="02040503050406030204" pitchFamily="18" charset="0"/>
                                <a:ea typeface="Cambria Math" panose="02040503050406030204" pitchFamily="18" charset="0"/>
                              </a:rPr>
                              <m:t>0</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h</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h</m:t>
                            </m:r>
                          </m:e>
                          <m: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𝑛</m:t>
                                </m:r>
                              </m:e>
                              <m:sub>
                                <m:r>
                                  <a:rPr lang="en-US" altLang="zh-CN" b="0" i="1" smtClean="0">
                                    <a:latin typeface="Cambria Math" panose="02040503050406030204" pitchFamily="18" charset="0"/>
                                    <a:ea typeface="Cambria Math" panose="02040503050406030204" pitchFamily="18" charset="0"/>
                                  </a:rPr>
                                  <m:t>h</m:t>
                                </m:r>
                              </m:sub>
                            </m:sSub>
                          </m:sub>
                        </m:sSub>
                      </m:e>
                    </m:d>
                  </m:oMath>
                </a14:m>
                <a:r>
                  <a:rPr lang="en-US" altLang="zh-CN" dirty="0"/>
                  <a:t>,</a:t>
                </a:r>
                <a:r>
                  <a:rPr lang="zh-CN" altLang="en-US" dirty="0"/>
                  <a:t>我们希望对</a:t>
                </a:r>
                <a:r>
                  <a:rPr lang="en-US" altLang="zh-CN" dirty="0"/>
                  <a:t>v</a:t>
                </a:r>
                <a:r>
                  <a:rPr lang="zh-CN" altLang="en-US" dirty="0"/>
                  <a:t>进行抽样，但发现</a:t>
                </a:r>
                <a:r>
                  <a:rPr lang="en-US" altLang="zh-CN" dirty="0"/>
                  <a:t>h</a:t>
                </a:r>
                <a:r>
                  <a:rPr lang="zh-CN" altLang="en-US" dirty="0"/>
                  <a:t>没有初始值，因此首先对</a:t>
                </a:r>
                <a:r>
                  <a:rPr lang="en-US" altLang="zh-CN" dirty="0"/>
                  <a:t>h</a:t>
                </a:r>
                <a:r>
                  <a:rPr lang="zh-CN" altLang="en-US" dirty="0"/>
                  <a:t>进行抽样，使用如下概率进行抽样</a:t>
                </a:r>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h</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𝑣</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𝑛</m:t>
                                </m:r>
                              </m:e>
                              <m:sub>
                                <m:r>
                                  <a:rPr lang="en-US" altLang="zh-CN" b="0" i="1" smtClean="0">
                                    <a:latin typeface="Cambria Math" panose="02040503050406030204" pitchFamily="18" charset="0"/>
                                    <a:ea typeface="Cambria Math" panose="02040503050406030204" pitchFamily="18" charset="0"/>
                                  </a:rPr>
                                  <m:t>𝑣</m:t>
                                </m:r>
                              </m:sub>
                            </m:sSub>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h</m:t>
                            </m:r>
                          </m:e>
                          <m:sub>
                            <m:r>
                              <a:rPr lang="en-US" altLang="zh-CN" b="0" i="1" smtClean="0">
                                <a:latin typeface="Cambria Math" panose="02040503050406030204" pitchFamily="18" charset="0"/>
                                <a:ea typeface="Cambria Math" panose="02040503050406030204" pitchFamily="18" charset="0"/>
                              </a:rPr>
                              <m:t>0</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h</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h</m:t>
                            </m:r>
                          </m:e>
                          <m: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𝑛</m:t>
                                </m:r>
                              </m:e>
                              <m:sub>
                                <m:r>
                                  <a:rPr lang="en-US" altLang="zh-CN" b="0" i="1" smtClean="0">
                                    <a:latin typeface="Cambria Math" panose="02040503050406030204" pitchFamily="18" charset="0"/>
                                    <a:ea typeface="Cambria Math" panose="02040503050406030204" pitchFamily="18" charset="0"/>
                                  </a:rPr>
                                  <m:t>h</m:t>
                                </m:r>
                              </m:sub>
                            </m:sSub>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h</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𝑣</m:t>
                    </m:r>
                    <m:r>
                      <a:rPr lang="en-US" altLang="zh-CN" b="0" i="1" smtClean="0">
                        <a:latin typeface="Cambria Math" panose="02040503050406030204" pitchFamily="18" charset="0"/>
                        <a:ea typeface="Cambria Math" panose="02040503050406030204" pitchFamily="18" charset="0"/>
                      </a:rPr>
                      <m:t>)</m:t>
                    </m:r>
                  </m:oMath>
                </a14:m>
                <a:r>
                  <a:rPr lang="en-US" altLang="zh-CN" dirty="0"/>
                  <a:t> (</a:t>
                </a:r>
                <a:r>
                  <a:rPr lang="zh-CN" altLang="en-US" dirty="0"/>
                  <a:t>由于</a:t>
                </a:r>
                <a:r>
                  <a:rPr lang="en-US" altLang="zh-CN" dirty="0"/>
                  <a:t>hi</a:t>
                </a:r>
                <a:r>
                  <a:rPr lang="zh-CN" altLang="en-US" dirty="0"/>
                  <a:t>之间独立</a:t>
                </a:r>
                <a:r>
                  <a:rPr lang="en-US" altLang="zh-CN" dirty="0"/>
                  <a:t>)</a:t>
                </a:r>
              </a:p>
              <a:p>
                <a:pPr lvl="1"/>
                <a:r>
                  <a:rPr lang="zh-CN" altLang="en-US" dirty="0"/>
                  <a:t>基于此概率对</a:t>
                </a:r>
                <a:r>
                  <a:rPr lang="en-US" altLang="zh-CN" dirty="0"/>
                  <a:t>h</a:t>
                </a:r>
                <a:r>
                  <a:rPr lang="en-US" altLang="zh-CN" baseline="-25000" dirty="0"/>
                  <a:t>i</a:t>
                </a:r>
                <a:r>
                  <a:rPr lang="zh-CN" altLang="en-US" dirty="0"/>
                  <a:t>采样后得到</a:t>
                </a:r>
                <a:r>
                  <a:rPr lang="en-US" altLang="zh-CN" dirty="0"/>
                  <a:t>h</a:t>
                </a:r>
                <a:r>
                  <a:rPr lang="en-US" altLang="zh-CN" baseline="-25000" dirty="0"/>
                  <a:t>i</a:t>
                </a:r>
                <a:r>
                  <a:rPr lang="en-US" altLang="zh-CN" baseline="30000" dirty="0"/>
                  <a:t>(0)</a:t>
                </a:r>
                <a:r>
                  <a:rPr lang="en-US" altLang="zh-CN" dirty="0"/>
                  <a:t>,</a:t>
                </a:r>
                <a:r>
                  <a:rPr lang="zh-CN" altLang="en-US" dirty="0"/>
                  <a:t>然后再利用</a:t>
                </a:r>
                <a:r>
                  <a:rPr lang="en-US" altLang="zh-CN" dirty="0"/>
                  <a:t>p(</a:t>
                </a:r>
                <a:r>
                  <a:rPr lang="en-US" altLang="zh-CN" dirty="0" err="1"/>
                  <a:t>v</a:t>
                </a:r>
                <a:r>
                  <a:rPr lang="en-US" altLang="zh-CN" baseline="-25000" dirty="0" err="1"/>
                  <a:t>i</a:t>
                </a:r>
                <a:r>
                  <a:rPr lang="en-US" altLang="zh-CN" dirty="0" err="1"/>
                  <a:t>|h</a:t>
                </a:r>
                <a:r>
                  <a:rPr lang="en-US" altLang="zh-CN" dirty="0"/>
                  <a:t>)</a:t>
                </a:r>
                <a:r>
                  <a:rPr lang="zh-CN" altLang="en-US" dirty="0"/>
                  <a:t>对</a:t>
                </a:r>
                <a:r>
                  <a:rPr lang="en-US" altLang="zh-CN" dirty="0"/>
                  <a:t>v</a:t>
                </a:r>
                <a:r>
                  <a:rPr lang="en-US" altLang="zh-CN" baseline="-25000" dirty="0"/>
                  <a:t>i</a:t>
                </a:r>
                <a:r>
                  <a:rPr lang="zh-CN" altLang="en-US" dirty="0"/>
                  <a:t>进行采样</a:t>
                </a:r>
                <a:endParaRPr lang="en-US" altLang="zh-CN" dirty="0"/>
              </a:p>
              <a:p>
                <a:pPr lvl="1"/>
                <a:r>
                  <a:rPr lang="zh-CN" altLang="en-US" dirty="0"/>
                  <a:t>经过</a:t>
                </a:r>
                <a:r>
                  <a:rPr lang="en-US" altLang="zh-CN" dirty="0"/>
                  <a:t>k</a:t>
                </a:r>
                <a:r>
                  <a:rPr lang="zh-CN" altLang="en-US" dirty="0"/>
                  <a:t>次上述过程，即可得到</a:t>
                </a:r>
                <a:r>
                  <a:rPr lang="en-US" altLang="zh-CN" dirty="0"/>
                  <a:t>RBM</a:t>
                </a:r>
                <a:r>
                  <a:rPr lang="zh-CN" altLang="en-US" dirty="0"/>
                  <a:t>表示分布的样本</a:t>
                </a:r>
                <a:r>
                  <a:rPr lang="en-US" altLang="zh-CN" dirty="0"/>
                  <a:t>v</a:t>
                </a:r>
                <a:r>
                  <a:rPr lang="zh-CN" altLang="en-US" dirty="0"/>
                  <a:t>的集合</a:t>
                </a:r>
                <a:endParaRPr lang="en-US" altLang="zh-CN" dirty="0"/>
              </a:p>
              <a:p>
                <a:pPr lvl="1"/>
                <a:endParaRPr lang="en-US" altLang="zh-CN" dirty="0">
                  <a:latin typeface="+mn-ea"/>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043" t="-2941" r="-8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161476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RBM</a:t>
            </a:r>
            <a:r>
              <a:rPr lang="zh-CN" altLang="en-US" dirty="0"/>
              <a:t>目标</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目标：让</a:t>
                </a:r>
                <a:r>
                  <a:rPr lang="en-US" altLang="zh-CN" dirty="0"/>
                  <a:t>RBM</a:t>
                </a:r>
                <a:r>
                  <a:rPr lang="zh-CN" altLang="en-US" dirty="0"/>
                  <a:t>网络得到可见层节点</a:t>
                </a:r>
                <a:r>
                  <a:rPr lang="en-US" altLang="zh-CN" dirty="0"/>
                  <a:t>v</a:t>
                </a:r>
                <a:r>
                  <a:rPr lang="zh-CN" altLang="en-US" dirty="0"/>
                  <a:t>的分布</a:t>
                </a:r>
                <a:r>
                  <a:rPr lang="en-US" altLang="zh-CN" dirty="0"/>
                  <a:t>p(v)</a:t>
                </a:r>
                <a:r>
                  <a:rPr lang="zh-CN" altLang="en-US" dirty="0"/>
                  <a:t>最大可能的拟合输入样本所在样本空间的分布</a:t>
                </a:r>
                <a:r>
                  <a:rPr lang="en-US" altLang="zh-CN" dirty="0"/>
                  <a:t>q(v)</a:t>
                </a:r>
              </a:p>
              <a:p>
                <a:pPr lvl="1"/>
                <a:r>
                  <a:rPr lang="en-US" altLang="zh-CN" dirty="0">
                    <a:solidFill>
                      <a:srgbClr val="FF0000"/>
                    </a:solidFill>
                  </a:rPr>
                  <a:t>1.RBM</a:t>
                </a:r>
                <a:r>
                  <a:rPr lang="zh-CN" altLang="en-US" dirty="0">
                    <a:solidFill>
                      <a:srgbClr val="FF0000"/>
                    </a:solidFill>
                  </a:rPr>
                  <a:t>网络如何表示可见层节点</a:t>
                </a:r>
                <a:r>
                  <a:rPr lang="en-US" altLang="zh-CN" dirty="0">
                    <a:solidFill>
                      <a:srgbClr val="FF0000"/>
                    </a:solidFill>
                  </a:rPr>
                  <a:t>v</a:t>
                </a:r>
                <a:r>
                  <a:rPr lang="zh-CN" altLang="en-US" dirty="0">
                    <a:solidFill>
                      <a:srgbClr val="FF0000"/>
                    </a:solidFill>
                  </a:rPr>
                  <a:t>的分布！</a:t>
                </a:r>
                <a:endParaRPr lang="en-US" altLang="zh-CN" dirty="0">
                  <a:solidFill>
                    <a:srgbClr val="FF0000"/>
                  </a:solidFill>
                </a:endParaRPr>
              </a:p>
              <a:p>
                <a:pPr lvl="1"/>
                <a:endParaRPr lang="en-US" altLang="zh-CN" dirty="0"/>
              </a:p>
              <a:p>
                <a:pPr lvl="1"/>
                <a:endParaRPr lang="en-US" altLang="zh-CN" dirty="0"/>
              </a:p>
              <a:p>
                <a:pPr lvl="1"/>
                <a:endParaRPr lang="en-US" altLang="zh-CN" dirty="0"/>
              </a:p>
              <a:p>
                <a:pPr lvl="1"/>
                <a:r>
                  <a:rPr lang="en-US" altLang="zh-CN" dirty="0">
                    <a:solidFill>
                      <a:srgbClr val="FF0000"/>
                    </a:solidFill>
                  </a:rPr>
                  <a:t>2.</a:t>
                </a:r>
                <a:r>
                  <a:rPr lang="zh-CN" altLang="en-US" dirty="0">
                    <a:solidFill>
                      <a:srgbClr val="FF0000"/>
                    </a:solidFill>
                  </a:rPr>
                  <a:t>如何对两种分布进行距离估计</a:t>
                </a:r>
                <a:r>
                  <a:rPr lang="en-US" altLang="zh-CN" dirty="0">
                    <a:solidFill>
                      <a:srgbClr val="FF0000"/>
                    </a:solidFill>
                  </a:rPr>
                  <a:t>?</a:t>
                </a:r>
              </a:p>
              <a:p>
                <a:pPr lvl="2"/>
                <a14:m>
                  <m:oMath xmlns:m="http://schemas.openxmlformats.org/officeDocument/2006/math">
                    <m:r>
                      <m:rPr>
                        <m:sty m:val="p"/>
                      </m:rPr>
                      <a:rPr lang="en-US" altLang="zh-CN" dirty="0" smtClean="0">
                        <a:latin typeface="Cambria Math" panose="02040503050406030204" pitchFamily="18" charset="0"/>
                      </a:rPr>
                      <m:t>KL</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𝑞</m:t>
                    </m:r>
                    <m:r>
                      <a:rPr lang="en-US" altLang="zh-CN" b="0" i="1" dirty="0" smtClean="0">
                        <a:latin typeface="Cambria Math" panose="02040503050406030204" pitchFamily="18" charset="0"/>
                      </a:rPr>
                      <m:t>|</m:t>
                    </m:r>
                    <m:d>
                      <m:dPr>
                        <m:beg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𝑝</m:t>
                        </m:r>
                      </m:e>
                    </m:d>
                    <m:r>
                      <a:rPr lang="en-US" altLang="zh-CN" b="0" i="1" dirty="0" smtClean="0">
                        <a:latin typeface="Cambria Math" panose="02040503050406030204" pitchFamily="18" charset="0"/>
                      </a:rPr>
                      <m:t>=</m:t>
                    </m:r>
                    <m:nary>
                      <m:naryPr>
                        <m:chr m:val="∑"/>
                        <m:supHide m:val="on"/>
                        <m:ctrlPr>
                          <a:rPr lang="en-US" altLang="zh-CN" b="0" i="1" dirty="0" smtClean="0">
                            <a:latin typeface="Cambria Math" panose="02040503050406030204" pitchFamily="18" charset="0"/>
                          </a:rPr>
                        </m:ctrlPr>
                      </m:naryPr>
                      <m:sub>
                        <m:r>
                          <m:rPr>
                            <m:brk m:alnAt="7"/>
                          </m:rPr>
                          <a:rPr lang="en-US" altLang="zh-CN" b="0" i="1" dirty="0" smtClean="0">
                            <a:latin typeface="Cambria Math" panose="02040503050406030204" pitchFamily="18" charset="0"/>
                          </a:rPr>
                          <m:t>𝑣</m:t>
                        </m:r>
                        <m:r>
                          <a:rPr lang="zh-CN" altLang="en-US" b="0" i="1" dirty="0" smtClean="0">
                            <a:latin typeface="Cambria Math" panose="02040503050406030204" pitchFamily="18" charset="0"/>
                          </a:rPr>
                          <m:t>𝜖</m:t>
                        </m:r>
                        <m:r>
                          <m:rPr>
                            <m:sty m:val="p"/>
                          </m:rPr>
                          <a:rPr lang="el-GR" altLang="zh-CN" b="0" i="1" dirty="0" smtClean="0">
                            <a:latin typeface="Cambria Math" panose="02040503050406030204" pitchFamily="18" charset="0"/>
                            <a:ea typeface="Cambria Math" panose="02040503050406030204" pitchFamily="18" charset="0"/>
                          </a:rPr>
                          <m:t>Ω</m:t>
                        </m:r>
                      </m:sub>
                      <m:sup/>
                      <m:e>
                        <m:r>
                          <a:rPr lang="en-US" altLang="zh-CN" b="0" i="1" dirty="0" smtClean="0">
                            <a:latin typeface="Cambria Math" panose="02040503050406030204" pitchFamily="18" charset="0"/>
                          </a:rPr>
                          <m:t>𝑞</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𝑣</m:t>
                            </m:r>
                          </m:e>
                        </m:d>
                        <m:r>
                          <a:rPr lang="en-US" altLang="zh-CN" b="0" i="1" dirty="0" smtClean="0">
                            <a:latin typeface="Cambria Math" panose="02040503050406030204" pitchFamily="18" charset="0"/>
                          </a:rPr>
                          <m:t>𝑙𝑛</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𝑞</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𝑣</m:t>
                            </m:r>
                            <m:r>
                              <a:rPr lang="en-US" altLang="zh-CN" b="0" i="1" dirty="0" smtClean="0">
                                <a:latin typeface="Cambria Math" panose="02040503050406030204" pitchFamily="18" charset="0"/>
                              </a:rPr>
                              <m:t>)</m:t>
                            </m:r>
                          </m:num>
                          <m:den>
                            <m:r>
                              <a:rPr lang="en-US" altLang="zh-CN" b="0" i="1" dirty="0" smtClean="0">
                                <a:latin typeface="Cambria Math" panose="02040503050406030204" pitchFamily="18" charset="0"/>
                              </a:rPr>
                              <m:t>𝑝</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𝑣</m:t>
                            </m:r>
                            <m:r>
                              <a:rPr lang="en-US" altLang="zh-CN" b="0" i="1" dirty="0" smtClean="0">
                                <a:latin typeface="Cambria Math" panose="02040503050406030204" pitchFamily="18" charset="0"/>
                              </a:rPr>
                              <m:t>)</m:t>
                            </m:r>
                          </m:den>
                        </m:f>
                      </m:e>
                    </m:nary>
                    <m:r>
                      <a:rPr lang="en-US" altLang="zh-CN" b="0" i="1" dirty="0" smtClean="0">
                        <a:latin typeface="Cambria Math" panose="02040503050406030204" pitchFamily="18" charset="0"/>
                      </a:rPr>
                      <m:t>=</m:t>
                    </m:r>
                    <m:nary>
                      <m:naryPr>
                        <m:chr m:val="∑"/>
                        <m:supHide m:val="on"/>
                        <m:ctrlPr>
                          <a:rPr lang="en-US" altLang="zh-CN" b="0" i="1" dirty="0" smtClean="0">
                            <a:latin typeface="Cambria Math" panose="02040503050406030204" pitchFamily="18" charset="0"/>
                          </a:rPr>
                        </m:ctrlPr>
                      </m:naryPr>
                      <m:sub>
                        <m:r>
                          <m:rPr>
                            <m:brk m:alnAt="7"/>
                          </m:rPr>
                          <a:rPr lang="en-US" altLang="zh-CN" b="0" i="1" dirty="0" smtClean="0">
                            <a:latin typeface="Cambria Math" panose="02040503050406030204" pitchFamily="18" charset="0"/>
                          </a:rPr>
                          <m:t>𝑣</m:t>
                        </m:r>
                        <m:r>
                          <a:rPr lang="zh-CN" altLang="en-US" b="0" i="1" dirty="0" smtClean="0">
                            <a:latin typeface="Cambria Math" panose="02040503050406030204" pitchFamily="18" charset="0"/>
                          </a:rPr>
                          <m:t>𝜖</m:t>
                        </m:r>
                        <m:r>
                          <m:rPr>
                            <m:sty m:val="p"/>
                          </m:rPr>
                          <a:rPr lang="el-GR" altLang="zh-CN" b="0" i="1" dirty="0" smtClean="0">
                            <a:latin typeface="Cambria Math" panose="02040503050406030204" pitchFamily="18" charset="0"/>
                            <a:ea typeface="Cambria Math" panose="02040503050406030204" pitchFamily="18" charset="0"/>
                          </a:rPr>
                          <m:t>Ω</m:t>
                        </m:r>
                      </m:sub>
                      <m:sup/>
                      <m:e>
                        <m:r>
                          <a:rPr lang="en-US" altLang="zh-CN" b="0" i="1" dirty="0" smtClean="0">
                            <a:latin typeface="Cambria Math" panose="02040503050406030204" pitchFamily="18" charset="0"/>
                          </a:rPr>
                          <m:t>𝑞</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𝑣</m:t>
                            </m:r>
                          </m:e>
                        </m:d>
                        <m:r>
                          <a:rPr lang="en-US" altLang="zh-CN" b="0" i="1" dirty="0" smtClean="0">
                            <a:latin typeface="Cambria Math" panose="02040503050406030204" pitchFamily="18" charset="0"/>
                          </a:rPr>
                          <m:t>𝑙𝑛𝑞</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𝑣</m:t>
                            </m:r>
                          </m:e>
                        </m:d>
                      </m:e>
                    </m:nary>
                    <m:r>
                      <a:rPr lang="en-US" altLang="zh-CN" b="0" i="1" dirty="0" smtClean="0">
                        <a:latin typeface="Cambria Math" panose="02040503050406030204" pitchFamily="18" charset="0"/>
                      </a:rPr>
                      <m:t>−</m:t>
                    </m:r>
                    <m:nary>
                      <m:naryPr>
                        <m:chr m:val="∑"/>
                        <m:supHide m:val="on"/>
                        <m:ctrlPr>
                          <a:rPr lang="en-US" altLang="zh-CN" b="0" i="1" dirty="0" smtClean="0">
                            <a:latin typeface="Cambria Math" panose="02040503050406030204" pitchFamily="18" charset="0"/>
                          </a:rPr>
                        </m:ctrlPr>
                      </m:naryPr>
                      <m:sub>
                        <m:r>
                          <m:rPr>
                            <m:brk m:alnAt="7"/>
                          </m:rPr>
                          <a:rPr lang="en-US" altLang="zh-CN" b="0" i="1" dirty="0" smtClean="0">
                            <a:latin typeface="Cambria Math" panose="02040503050406030204" pitchFamily="18" charset="0"/>
                          </a:rPr>
                          <m:t>𝑣</m:t>
                        </m:r>
                        <m:r>
                          <a:rPr lang="zh-CN" altLang="en-US" b="0" i="1" dirty="0" smtClean="0">
                            <a:latin typeface="Cambria Math" panose="02040503050406030204" pitchFamily="18" charset="0"/>
                          </a:rPr>
                          <m:t>𝜖</m:t>
                        </m:r>
                        <m:r>
                          <m:rPr>
                            <m:sty m:val="p"/>
                          </m:rPr>
                          <a:rPr lang="el-GR" altLang="zh-CN" b="0" i="1" dirty="0" smtClean="0">
                            <a:latin typeface="Cambria Math" panose="02040503050406030204" pitchFamily="18" charset="0"/>
                            <a:ea typeface="Cambria Math" panose="02040503050406030204" pitchFamily="18" charset="0"/>
                          </a:rPr>
                          <m:t>Ω</m:t>
                        </m:r>
                      </m:sub>
                      <m:sup/>
                      <m:e>
                        <m:r>
                          <a:rPr lang="en-US" altLang="zh-CN" b="0" i="1" dirty="0" smtClean="0">
                            <a:latin typeface="Cambria Math" panose="02040503050406030204" pitchFamily="18" charset="0"/>
                          </a:rPr>
                          <m:t>𝑞</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𝑣</m:t>
                            </m:r>
                          </m:e>
                        </m:d>
                        <m:r>
                          <a:rPr lang="en-US" altLang="zh-CN" b="0" i="1" dirty="0" smtClean="0">
                            <a:latin typeface="Cambria Math" panose="02040503050406030204" pitchFamily="18" charset="0"/>
                          </a:rPr>
                          <m:t>𝑙𝑛𝑝</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𝑣</m:t>
                            </m:r>
                          </m:e>
                        </m:d>
                      </m:e>
                    </m:nary>
                  </m:oMath>
                </a14:m>
                <a:endParaRPr lang="en-US" altLang="zh-CN" dirty="0"/>
              </a:p>
              <a:p>
                <a:pPr lvl="1"/>
                <a:r>
                  <a:rPr lang="en-US" altLang="zh-CN" dirty="0">
                    <a:solidFill>
                      <a:srgbClr val="FF0000"/>
                    </a:solidFill>
                  </a:rPr>
                  <a:t>3.</a:t>
                </a:r>
                <a:r>
                  <a:rPr lang="zh-CN" altLang="en-US" dirty="0">
                    <a:solidFill>
                      <a:srgbClr val="FF0000"/>
                    </a:solidFill>
                  </a:rPr>
                  <a:t>如何使分布的距离最小？</a:t>
                </a:r>
                <a:endParaRPr lang="en-US" altLang="zh-CN" dirty="0">
                  <a:solidFill>
                    <a:srgbClr val="FF0000"/>
                  </a:solidFill>
                </a:endParaRPr>
              </a:p>
              <a:p>
                <a:pPr marL="457200" lvl="1" indent="0">
                  <a:buNone/>
                </a:pPr>
                <a:endParaRPr lang="en-US" altLang="zh-CN" dirty="0"/>
              </a:p>
              <a:p>
                <a:pPr lvl="1"/>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043" t="-2941"/>
                </a:stretch>
              </a:blipFill>
            </p:spPr>
            <p:txBody>
              <a:bodyPr/>
              <a:lstStyle/>
              <a:p>
                <a:r>
                  <a:rPr lang="zh-CN" altLang="en-US">
                    <a:noFill/>
                  </a:rPr>
                  <a:t> </a:t>
                </a:r>
              </a:p>
            </p:txBody>
          </p:sp>
        </mc:Fallback>
      </mc:AlternateContent>
      <p:pic>
        <p:nvPicPr>
          <p:cNvPr id="4" name="Picture 26"/>
          <p:cNvPicPr>
            <a:picLocks noChangeAspect="1" noChangeArrowheads="1"/>
          </p:cNvPicPr>
          <p:nvPr/>
        </p:nvPicPr>
        <p:blipFill rotWithShape="1">
          <a:blip r:embed="rId3"/>
          <a:srcRect r="53729" b="53346"/>
          <a:stretch/>
        </p:blipFill>
        <p:spPr bwMode="auto">
          <a:xfrm>
            <a:off x="2668849" y="2990170"/>
            <a:ext cx="2578065" cy="1011124"/>
          </a:xfrm>
          <a:prstGeom prst="rect">
            <a:avLst/>
          </a:prstGeom>
          <a:noFill/>
          <a:ln w="9525">
            <a:noFill/>
            <a:miter lim="800000"/>
            <a:headEnd/>
            <a:tailEnd/>
          </a:ln>
          <a:effectLst/>
        </p:spPr>
      </p:pic>
    </p:spTree>
    <p:extLst>
      <p:ext uri="{BB962C8B-B14F-4D97-AF65-F5344CB8AC3E}">
        <p14:creationId xmlns:p14="http://schemas.microsoft.com/office/powerpoint/2010/main" val="1611838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RBM</a:t>
            </a:r>
            <a:r>
              <a:rPr lang="zh-CN" altLang="en-US" dirty="0"/>
              <a:t>训练算法</a:t>
            </a:r>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2"/>
          <a:stretch>
            <a:fillRect/>
          </a:stretch>
        </p:blipFill>
        <p:spPr>
          <a:xfrm>
            <a:off x="1111471" y="1807153"/>
            <a:ext cx="7811083" cy="5050847"/>
          </a:xfrm>
          <a:prstGeom prst="rect">
            <a:avLst/>
          </a:prstGeom>
        </p:spPr>
      </p:pic>
    </p:spTree>
    <p:extLst>
      <p:ext uri="{BB962C8B-B14F-4D97-AF65-F5344CB8AC3E}">
        <p14:creationId xmlns:p14="http://schemas.microsoft.com/office/powerpoint/2010/main" val="6216516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RBM</a:t>
            </a:r>
            <a:r>
              <a:rPr lang="zh-CN" altLang="en-US" dirty="0"/>
              <a:t>训练算法</a:t>
            </a:r>
          </a:p>
        </p:txBody>
      </p:sp>
      <p:sp>
        <p:nvSpPr>
          <p:cNvPr id="3" name="内容占位符 2"/>
          <p:cNvSpPr>
            <a:spLocks noGrp="1"/>
          </p:cNvSpPr>
          <p:nvPr>
            <p:ph idx="1"/>
          </p:nvPr>
        </p:nvSpPr>
        <p:spPr/>
        <p:txBody>
          <a:bodyPr/>
          <a:lstStyle/>
          <a:p>
            <a:r>
              <a:rPr lang="en-US" altLang="zh-CN" dirty="0"/>
              <a:t>CD-K</a:t>
            </a:r>
            <a:r>
              <a:rPr lang="zh-CN" altLang="en-US" dirty="0"/>
              <a:t>算法</a:t>
            </a:r>
          </a:p>
        </p:txBody>
      </p:sp>
      <p:pic>
        <p:nvPicPr>
          <p:cNvPr id="4" name="图片 3"/>
          <p:cNvPicPr>
            <a:picLocks noChangeAspect="1"/>
          </p:cNvPicPr>
          <p:nvPr/>
        </p:nvPicPr>
        <p:blipFill>
          <a:blip r:embed="rId2"/>
          <a:stretch>
            <a:fillRect/>
          </a:stretch>
        </p:blipFill>
        <p:spPr>
          <a:xfrm>
            <a:off x="4868399" y="95644"/>
            <a:ext cx="6352595" cy="6762356"/>
          </a:xfrm>
          <a:prstGeom prst="rect">
            <a:avLst/>
          </a:prstGeom>
        </p:spPr>
      </p:pic>
    </p:spTree>
    <p:extLst>
      <p:ext uri="{BB962C8B-B14F-4D97-AF65-F5344CB8AC3E}">
        <p14:creationId xmlns:p14="http://schemas.microsoft.com/office/powerpoint/2010/main" val="22020909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RBM</a:t>
            </a:r>
            <a:r>
              <a:rPr lang="zh-CN" altLang="en-US" dirty="0"/>
              <a:t>训练算法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dirty="0"/>
                  <a:t>训练算法中引入了超参数</a:t>
                </a:r>
                <a:endParaRPr lang="en-US" altLang="zh-CN" dirty="0"/>
              </a:p>
              <a:p>
                <a:pPr lvl="1"/>
                <a:r>
                  <a:rPr lang="zh-CN" altLang="en-US" dirty="0"/>
                  <a:t>学习率</a:t>
                </a:r>
                <a14:m>
                  <m:oMath xmlns:m="http://schemas.openxmlformats.org/officeDocument/2006/math">
                    <m:r>
                      <a:rPr lang="zh-CN" altLang="en-US" i="1">
                        <a:latin typeface="Cambria Math" panose="02040503050406030204" pitchFamily="18" charset="0"/>
                      </a:rPr>
                      <m:t>𝜂</m:t>
                    </m:r>
                  </m:oMath>
                </a14:m>
                <a:r>
                  <a:rPr lang="zh-CN" altLang="en-US" dirty="0"/>
                  <a:t>：</a:t>
                </a:r>
                <a:endParaRPr lang="en-US" altLang="zh-CN" dirty="0"/>
              </a:p>
              <a:p>
                <a:pPr lvl="2"/>
                <a14:m>
                  <m:oMath xmlns:m="http://schemas.openxmlformats.org/officeDocument/2006/math">
                    <m:r>
                      <a:rPr lang="zh-CN" altLang="en-US" i="1">
                        <a:latin typeface="Cambria Math" panose="02040503050406030204" pitchFamily="18" charset="0"/>
                      </a:rPr>
                      <m:t>𝜂</m:t>
                    </m:r>
                  </m:oMath>
                </a14:m>
                <a:r>
                  <a:rPr lang="zh-CN" altLang="en-US" dirty="0"/>
                  <a:t>大收敛速度快，但过大会引起算法不稳定；</a:t>
                </a:r>
                <a:endParaRPr lang="en-US" altLang="zh-CN" i="1" dirty="0">
                  <a:latin typeface="Cambria Math" panose="02040503050406030204" pitchFamily="18" charset="0"/>
                </a:endParaRPr>
              </a:p>
              <a:p>
                <a:pPr lvl="2"/>
                <a14:m>
                  <m:oMath xmlns:m="http://schemas.openxmlformats.org/officeDocument/2006/math">
                    <m:r>
                      <a:rPr lang="zh-CN" altLang="en-US" i="1">
                        <a:latin typeface="Cambria Math" panose="02040503050406030204" pitchFamily="18" charset="0"/>
                      </a:rPr>
                      <m:t>𝜂</m:t>
                    </m:r>
                  </m:oMath>
                </a14:m>
                <a:r>
                  <a:rPr lang="zh-CN" altLang="en-US" dirty="0"/>
                  <a:t>小可避免不稳定情况出现，收敛速度慢</a:t>
                </a:r>
                <a:endParaRPr lang="en-US" altLang="zh-CN" dirty="0"/>
              </a:p>
              <a:p>
                <a:pPr lvl="1"/>
                <a:r>
                  <a:rPr lang="zh-CN" altLang="en-US" dirty="0"/>
                  <a:t>动量学习率：</a:t>
                </a:r>
                <a:endParaRPr lang="en-US" altLang="zh-CN" dirty="0"/>
              </a:p>
              <a:p>
                <a:pPr lvl="2"/>
                <a:r>
                  <a:rPr lang="zh-CN" altLang="en-US" dirty="0"/>
                  <a:t>为克服上面学习率</a:t>
                </a:r>
                <a14:m>
                  <m:oMath xmlns:m="http://schemas.openxmlformats.org/officeDocument/2006/math">
                    <m:r>
                      <a:rPr lang="zh-CN" altLang="en-US" i="1">
                        <a:latin typeface="Cambria Math" panose="02040503050406030204" pitchFamily="18" charset="0"/>
                      </a:rPr>
                      <m:t>𝜂</m:t>
                    </m:r>
                  </m:oMath>
                </a14:m>
                <a:r>
                  <a:rPr lang="zh-CN" altLang="en-US" dirty="0"/>
                  <a:t>过大和过小出现的矛盾，引入动量项</a:t>
                </a:r>
                <a:endParaRPr lang="en-US" altLang="zh-CN" dirty="0"/>
              </a:p>
              <a:p>
                <a:pPr lvl="2"/>
                <a:r>
                  <a:rPr lang="zh-CN" altLang="en-US" dirty="0"/>
                  <a:t>本次的参数值修改的方向不完全由当前样本下的似然函数梯度方向决定，而且考虑上次参数值修改方向</a:t>
                </a:r>
                <a:endParaRPr lang="en-US" altLang="zh-CN" dirty="0"/>
              </a:p>
              <a:p>
                <a:pPr lvl="2"/>
                <a:r>
                  <a:rPr lang="zh-CN" altLang="en-US" dirty="0"/>
                  <a:t>可以避免算法过早收敛到局部最优点</a:t>
                </a:r>
                <a:endParaRPr lang="en-US" altLang="zh-CN" dirty="0"/>
              </a:p>
              <a:p>
                <a:pPr lvl="1"/>
                <a:r>
                  <a:rPr lang="zh-CN" altLang="en-US" dirty="0"/>
                  <a:t>权值衰减项</a:t>
                </a:r>
                <a:endParaRPr lang="en-US" altLang="zh-CN" dirty="0"/>
              </a:p>
              <a:p>
                <a:pPr lvl="2"/>
                <a:r>
                  <a:rPr lang="zh-CN" altLang="en-US" dirty="0"/>
                  <a:t>避免学习过程过拟合</a:t>
                </a:r>
                <a:endParaRPr lang="en-US" altLang="zh-CN" dirty="0"/>
              </a:p>
              <a:p>
                <a:pPr lvl="2"/>
                <a:r>
                  <a:rPr lang="zh-CN" altLang="en-US" dirty="0"/>
                  <a:t>权值矩阵</a:t>
                </a:r>
                <a:r>
                  <a:rPr lang="en-US" altLang="zh-CN" dirty="0"/>
                  <a:t>L2</a:t>
                </a:r>
                <a:r>
                  <a:rPr lang="zh-CN" altLang="en-US" dirty="0"/>
                  <a:t>范数作为惩罚项</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043" t="-2941" r="-348" b="-12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5835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RBM</a:t>
            </a:r>
            <a:r>
              <a:rPr lang="zh-CN" altLang="en-US" dirty="0"/>
              <a:t>训练算法</a:t>
            </a:r>
          </a:p>
        </p:txBody>
      </p:sp>
      <p:sp>
        <p:nvSpPr>
          <p:cNvPr id="3" name="内容占位符 2"/>
          <p:cNvSpPr>
            <a:spLocks noGrp="1"/>
          </p:cNvSpPr>
          <p:nvPr>
            <p:ph idx="1"/>
          </p:nvPr>
        </p:nvSpPr>
        <p:spPr/>
        <p:txBody>
          <a:bodyPr>
            <a:normAutofit/>
          </a:bodyPr>
          <a:lstStyle/>
          <a:p>
            <a:r>
              <a:rPr lang="zh-CN" altLang="en-US" dirty="0"/>
              <a:t>训练算法中引入了超参数</a:t>
            </a:r>
            <a:endParaRPr lang="en-US" altLang="zh-CN" dirty="0"/>
          </a:p>
          <a:p>
            <a:pPr lvl="1"/>
            <a:r>
              <a:rPr lang="en-US" altLang="zh-CN" dirty="0" err="1"/>
              <a:t>Batchsize</a:t>
            </a:r>
            <a:endParaRPr lang="en-US" altLang="zh-CN" dirty="0"/>
          </a:p>
          <a:p>
            <a:pPr lvl="2"/>
            <a:r>
              <a:rPr lang="zh-CN" altLang="en-US" dirty="0"/>
              <a:t>对于权值矩阵等参数的更新，可以基于一个训练样本进行在线学习，但计算量很大</a:t>
            </a:r>
            <a:endParaRPr lang="en-US" altLang="zh-CN" dirty="0"/>
          </a:p>
          <a:p>
            <a:pPr lvl="2"/>
            <a:r>
              <a:rPr lang="zh-CN" altLang="en-US" dirty="0"/>
              <a:t>将数据事先分批，可以使计算更加高效</a:t>
            </a:r>
            <a:endParaRPr lang="en-US" altLang="zh-CN" dirty="0"/>
          </a:p>
          <a:p>
            <a:pPr lvl="1"/>
            <a:r>
              <a:rPr lang="zh-CN" altLang="en-US" dirty="0"/>
              <a:t>迭代遍数</a:t>
            </a:r>
            <a:endParaRPr lang="en-US" altLang="zh-CN" dirty="0"/>
          </a:p>
          <a:p>
            <a:pPr lvl="2"/>
            <a:r>
              <a:rPr lang="zh-CN" altLang="en-US" dirty="0"/>
              <a:t>主要看算法的收敛情况</a:t>
            </a:r>
            <a:endParaRPr lang="en-US" altLang="zh-CN" dirty="0"/>
          </a:p>
        </p:txBody>
      </p:sp>
    </p:spTree>
    <p:extLst>
      <p:ext uri="{BB962C8B-B14F-4D97-AF65-F5344CB8AC3E}">
        <p14:creationId xmlns:p14="http://schemas.microsoft.com/office/powerpoint/2010/main" val="20643740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itchFamily="18" charset="0"/>
                <a:cs typeface="Times New Roman" pitchFamily="18" charset="0"/>
              </a:rPr>
              <a:t>RBM</a:t>
            </a:r>
            <a:r>
              <a:rPr lang="zh-CN" altLang="en-US" dirty="0">
                <a:latin typeface="Times New Roman" pitchFamily="18" charset="0"/>
                <a:cs typeface="Times New Roman" pitchFamily="18" charset="0"/>
              </a:rPr>
              <a:t>的变种</a:t>
            </a:r>
          </a:p>
        </p:txBody>
      </p:sp>
      <p:sp>
        <p:nvSpPr>
          <p:cNvPr id="3" name="内容占位符 2"/>
          <p:cNvSpPr>
            <a:spLocks noGrp="1"/>
          </p:cNvSpPr>
          <p:nvPr>
            <p:ph idx="1"/>
          </p:nvPr>
        </p:nvSpPr>
        <p:spPr/>
        <p:txBody>
          <a:bodyPr/>
          <a:lstStyle/>
          <a:p>
            <a:r>
              <a:rPr lang="zh-CN" altLang="en-US" dirty="0">
                <a:latin typeface="Times New Roman" pitchFamily="18" charset="0"/>
                <a:cs typeface="Times New Roman" pitchFamily="18" charset="0"/>
              </a:rPr>
              <a:t>高斯</a:t>
            </a:r>
            <a:r>
              <a:rPr lang="en-US" altLang="zh-CN" dirty="0">
                <a:latin typeface="Times New Roman" pitchFamily="18" charset="0"/>
                <a:cs typeface="Times New Roman" pitchFamily="18" charset="0"/>
              </a:rPr>
              <a:t>RBM</a:t>
            </a:r>
          </a:p>
          <a:p>
            <a:r>
              <a:rPr lang="en-US" altLang="zh-CN" dirty="0">
                <a:latin typeface="Times New Roman" pitchFamily="18" charset="0"/>
                <a:cs typeface="Times New Roman" pitchFamily="18" charset="0"/>
              </a:rPr>
              <a:t>CRBM</a:t>
            </a:r>
          </a:p>
          <a:p>
            <a:r>
              <a:rPr lang="en-US" altLang="zh-CN" dirty="0">
                <a:latin typeface="Times New Roman" pitchFamily="18" charset="0"/>
                <a:cs typeface="Times New Roman" pitchFamily="18" charset="0"/>
              </a:rPr>
              <a:t>Conditional RBM </a:t>
            </a:r>
          </a:p>
          <a:p>
            <a:r>
              <a:rPr lang="zh-CN" altLang="en-US" dirty="0">
                <a:latin typeface="Times New Roman" pitchFamily="18" charset="0"/>
                <a:cs typeface="Times New Roman" pitchFamily="18" charset="0"/>
              </a:rPr>
              <a:t>三元因子</a:t>
            </a:r>
            <a:r>
              <a:rPr lang="en-US" altLang="zh-CN" dirty="0">
                <a:latin typeface="Times New Roman" pitchFamily="18" charset="0"/>
                <a:cs typeface="Times New Roman" pitchFamily="18" charset="0"/>
              </a:rPr>
              <a:t>RBM</a:t>
            </a:r>
            <a:endParaRPr lang="zh-CN"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11075573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Times New Roman" pitchFamily="18" charset="0"/>
                <a:cs typeface="Times New Roman" pitchFamily="18" charset="0"/>
              </a:rPr>
              <a:t>RBM</a:t>
            </a:r>
            <a:r>
              <a:rPr lang="zh-CN" altLang="en-US" dirty="0">
                <a:latin typeface="Times New Roman" pitchFamily="18" charset="0"/>
                <a:cs typeface="Times New Roman" pitchFamily="18" charset="0"/>
              </a:rPr>
              <a:t>的变种</a:t>
            </a:r>
            <a:endParaRPr lang="zh-CN" altLang="en-US" dirty="0"/>
          </a:p>
        </p:txBody>
      </p:sp>
      <p:sp>
        <p:nvSpPr>
          <p:cNvPr id="3" name="内容占位符 2"/>
          <p:cNvSpPr>
            <a:spLocks noGrp="1"/>
          </p:cNvSpPr>
          <p:nvPr>
            <p:ph idx="1"/>
          </p:nvPr>
        </p:nvSpPr>
        <p:spPr/>
        <p:txBody>
          <a:bodyPr/>
          <a:lstStyle/>
          <a:p>
            <a:r>
              <a:rPr lang="zh-CN" altLang="en-US" dirty="0">
                <a:latin typeface="Times New Roman" pitchFamily="18" charset="0"/>
                <a:cs typeface="Times New Roman" pitchFamily="18" charset="0"/>
              </a:rPr>
              <a:t>高斯</a:t>
            </a:r>
            <a:r>
              <a:rPr lang="en-US" altLang="zh-CN" dirty="0">
                <a:latin typeface="Times New Roman" pitchFamily="18" charset="0"/>
                <a:cs typeface="Times New Roman" pitchFamily="18" charset="0"/>
              </a:rPr>
              <a:t>RBM</a:t>
            </a:r>
          </a:p>
          <a:p>
            <a:pPr marL="0" indent="0">
              <a:buNone/>
            </a:pPr>
            <a:r>
              <a:rPr lang="en-US" altLang="zh-CN" dirty="0"/>
              <a:t>     </a:t>
            </a:r>
            <a:r>
              <a:rPr lang="zh-CN" altLang="en-US" sz="2400" dirty="0"/>
              <a:t>输入：连续型数据</a:t>
            </a: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8930" y="4548471"/>
            <a:ext cx="7128792" cy="1088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8930" y="3119197"/>
            <a:ext cx="6894202" cy="1080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7818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Times New Roman" pitchFamily="18" charset="0"/>
                <a:cs typeface="Times New Roman" pitchFamily="18" charset="0"/>
              </a:rPr>
              <a:t>RBM</a:t>
            </a:r>
            <a:r>
              <a:rPr lang="zh-CN" altLang="en-US" dirty="0">
                <a:latin typeface="Times New Roman" pitchFamily="18" charset="0"/>
                <a:cs typeface="Times New Roman" pitchFamily="18" charset="0"/>
              </a:rPr>
              <a:t>的变种</a:t>
            </a:r>
            <a:endParaRPr lang="zh-CN" altLang="en-US" dirty="0"/>
          </a:p>
        </p:txBody>
      </p:sp>
      <p:sp>
        <p:nvSpPr>
          <p:cNvPr id="3" name="内容占位符 2"/>
          <p:cNvSpPr>
            <a:spLocks noGrp="1"/>
          </p:cNvSpPr>
          <p:nvPr>
            <p:ph idx="1"/>
          </p:nvPr>
        </p:nvSpPr>
        <p:spPr/>
        <p:txBody>
          <a:bodyPr/>
          <a:lstStyle/>
          <a:p>
            <a:r>
              <a:rPr lang="en-US" altLang="zh-CN" dirty="0">
                <a:latin typeface="Times New Roman" pitchFamily="18" charset="0"/>
                <a:cs typeface="Times New Roman" pitchFamily="18" charset="0"/>
              </a:rPr>
              <a:t>CRBM(Convolutional RBM)</a:t>
            </a:r>
            <a:endParaRPr lang="zh-CN"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5480" y="2471404"/>
            <a:ext cx="6264696" cy="1009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8136" y="2990769"/>
            <a:ext cx="4525502" cy="36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1751" y="3573017"/>
            <a:ext cx="5307687" cy="865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55161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Times New Roman" pitchFamily="18" charset="0"/>
                <a:cs typeface="Times New Roman" pitchFamily="18" charset="0"/>
              </a:rPr>
              <a:t>RBM</a:t>
            </a:r>
            <a:r>
              <a:rPr lang="zh-CN" altLang="en-US" dirty="0">
                <a:latin typeface="Times New Roman" pitchFamily="18" charset="0"/>
                <a:cs typeface="Times New Roman" pitchFamily="18" charset="0"/>
              </a:rPr>
              <a:t>的变种</a:t>
            </a:r>
            <a:endParaRPr lang="zh-CN" altLang="en-US" dirty="0"/>
          </a:p>
        </p:txBody>
      </p:sp>
      <p:sp>
        <p:nvSpPr>
          <p:cNvPr id="3" name="内容占位符 2"/>
          <p:cNvSpPr>
            <a:spLocks noGrp="1"/>
          </p:cNvSpPr>
          <p:nvPr>
            <p:ph idx="1"/>
          </p:nvPr>
        </p:nvSpPr>
        <p:spPr/>
        <p:txBody>
          <a:bodyPr/>
          <a:lstStyle/>
          <a:p>
            <a:r>
              <a:rPr lang="en-US" altLang="zh-CN" dirty="0">
                <a:latin typeface="Times New Roman" pitchFamily="18" charset="0"/>
                <a:cs typeface="Times New Roman" pitchFamily="18" charset="0"/>
              </a:rPr>
              <a:t>Conditional RBM </a:t>
            </a:r>
          </a:p>
          <a:p>
            <a:endParaRPr lang="en-US" altLang="zh-CN" dirty="0">
              <a:latin typeface="Times New Roman" pitchFamily="18" charset="0"/>
              <a:cs typeface="Times New Roman" pitchFamily="18" charset="0"/>
            </a:endParaRPr>
          </a:p>
          <a:p>
            <a:pPr marL="0" indent="0">
              <a:buNone/>
            </a:pPr>
            <a:endParaRPr lang="en-US" altLang="zh-CN" dirty="0">
              <a:latin typeface="Times New Roman" pitchFamily="18" charset="0"/>
              <a:cs typeface="Times New Roman" pitchFamily="18" charset="0"/>
            </a:endParaRPr>
          </a:p>
          <a:p>
            <a:pPr marL="0" indent="0">
              <a:buNone/>
            </a:pPr>
            <a:r>
              <a:rPr lang="en-US" altLang="zh-CN" b="1"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其中， </a:t>
            </a:r>
            <a:r>
              <a:rPr lang="en-US" altLang="zh-CN" b="1" dirty="0">
                <a:latin typeface="Times New Roman" pitchFamily="18" charset="0"/>
                <a:cs typeface="Times New Roman" pitchFamily="18" charset="0"/>
              </a:rPr>
              <a:t>u</a:t>
            </a:r>
            <a:r>
              <a:rPr lang="zh-CN" altLang="en-US" dirty="0">
                <a:latin typeface="Times New Roman" pitchFamily="18" charset="0"/>
                <a:cs typeface="Times New Roman" pitchFamily="18" charset="0"/>
              </a:rPr>
              <a:t>：</a:t>
            </a:r>
            <a:r>
              <a:rPr lang="en-US" altLang="zh-CN" dirty="0">
                <a:latin typeface="Times New Roman" pitchFamily="18" charset="0"/>
                <a:cs typeface="Times New Roman" pitchFamily="18" charset="0"/>
              </a:rPr>
              <a:t>conditional vector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6249" y="2132856"/>
            <a:ext cx="5146060"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7688" y="4293096"/>
            <a:ext cx="5029892" cy="2469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2254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RBM</a:t>
            </a:r>
            <a:r>
              <a:rPr lang="zh-CN" altLang="en-US" dirty="0"/>
              <a:t>目标</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输入：一组样本 </a:t>
                </a:r>
                <a14:m>
                  <m:oMath xmlns:m="http://schemas.openxmlformats.org/officeDocument/2006/math">
                    <m:r>
                      <a:rPr lang="en-US" altLang="zh-CN" b="0" i="1" smtClean="0">
                        <a:latin typeface="Cambria Math" panose="02040503050406030204" pitchFamily="18" charset="0"/>
                      </a:rPr>
                      <m:t>𝑆</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𝑣</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𝑣</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𝑣</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𝑠</m:t>
                                </m:r>
                              </m:sub>
                            </m:sSub>
                          </m:sup>
                        </m:sSup>
                      </m:e>
                    </m:d>
                    <m:r>
                      <a:rPr lang="zh-CN" altLang="en-US"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𝑠</m:t>
                        </m:r>
                      </m:sub>
                    </m:sSub>
                  </m:oMath>
                </a14:m>
                <a:r>
                  <a:rPr lang="en-US" altLang="zh-CN" dirty="0"/>
                  <a:t> </a:t>
                </a:r>
                <a:r>
                  <a:rPr lang="zh-CN" altLang="en-US" dirty="0"/>
                  <a:t>表示样本数目</a:t>
                </a:r>
                <a:endParaRPr lang="en-US" altLang="zh-CN" dirty="0"/>
              </a:p>
              <a:p>
                <a:pPr lvl="1"/>
                <a:r>
                  <a:rPr lang="zh-CN" altLang="en-US" dirty="0"/>
                  <a:t>对任意样本空间</a:t>
                </a:r>
                <a14:m>
                  <m:oMath xmlns:m="http://schemas.openxmlformats.org/officeDocument/2006/math">
                    <m:r>
                      <m:rPr>
                        <m:sty m:val="p"/>
                      </m:rPr>
                      <a:rPr lang="el-GR" altLang="zh-CN" i="1" smtClean="0">
                        <a:latin typeface="Cambria Math" panose="02040503050406030204" pitchFamily="18" charset="0"/>
                        <a:ea typeface="Cambria Math" panose="02040503050406030204" pitchFamily="18" charset="0"/>
                      </a:rPr>
                      <m:t>Ω</m:t>
                    </m:r>
                    <m:r>
                      <a:rPr lang="el-GR" altLang="zh-CN" i="1" smtClean="0">
                        <a:latin typeface="Cambria Math" panose="02040503050406030204" pitchFamily="18" charset="0"/>
                        <a:ea typeface="Cambria Math" panose="02040503050406030204" pitchFamily="18" charset="0"/>
                      </a:rPr>
                      <m:t> </m:t>
                    </m:r>
                  </m:oMath>
                </a14:m>
                <a:r>
                  <a:rPr lang="zh-CN" altLang="en-US" dirty="0"/>
                  <a:t>，总有一个分布</a:t>
                </a:r>
                <a:r>
                  <a:rPr lang="en-US" altLang="zh-CN" dirty="0"/>
                  <a:t>q</a:t>
                </a:r>
                <a:r>
                  <a:rPr lang="zh-CN" altLang="en-US" dirty="0"/>
                  <a:t>表示该空间中样本分布的概率</a:t>
                </a:r>
                <a:endParaRPr lang="en-US" altLang="zh-CN" dirty="0"/>
              </a:p>
              <a:p>
                <a:pPr lvl="1"/>
                <a:r>
                  <a:rPr lang="en-US" altLang="zh-CN" dirty="0"/>
                  <a:t>S</a:t>
                </a:r>
                <a:r>
                  <a:rPr lang="zh-CN" altLang="en-US" dirty="0"/>
                  <a:t>是样本空间中抽取的部分样本，则</a:t>
                </a:r>
                <a14:m>
                  <m:oMath xmlns:m="http://schemas.openxmlformats.org/officeDocument/2006/math">
                    <m:r>
                      <m:rPr>
                        <m:sty m:val="p"/>
                      </m:rPr>
                      <a:rPr lang="en-US" altLang="zh-CN" dirty="0">
                        <a:latin typeface="Cambria Math" panose="02040503050406030204" pitchFamily="18" charset="0"/>
                      </a:rPr>
                      <m:t>S</m:t>
                    </m:r>
                    <m:r>
                      <a:rPr lang="el-GR" altLang="zh-CN" i="1" dirty="0" smtClean="0">
                        <a:latin typeface="Cambria Math" panose="02040503050406030204" pitchFamily="18" charset="0"/>
                        <a:ea typeface="Cambria Math" panose="02040503050406030204" pitchFamily="18" charset="0"/>
                      </a:rPr>
                      <m:t>⊆</m:t>
                    </m:r>
                    <m:r>
                      <m:rPr>
                        <m:sty m:val="p"/>
                      </m:rPr>
                      <a:rPr lang="el-GR" altLang="zh-CN" i="1" dirty="0" smtClean="0">
                        <a:latin typeface="Cambria Math" panose="02040503050406030204" pitchFamily="18" charset="0"/>
                        <a:ea typeface="Cambria Math" panose="02040503050406030204" pitchFamily="18" charset="0"/>
                      </a:rPr>
                      <m:t>Ω</m:t>
                    </m:r>
                  </m:oMath>
                </a14:m>
                <a:r>
                  <a:rPr lang="zh-CN" altLang="en-US" dirty="0"/>
                  <a:t>，即</a:t>
                </a:r>
                <a:r>
                  <a:rPr lang="en-US" altLang="zh-CN" dirty="0"/>
                  <a:t>S</a:t>
                </a:r>
                <a:r>
                  <a:rPr lang="zh-CN" altLang="en-US" dirty="0"/>
                  <a:t>必然服从</a:t>
                </a:r>
                <a:r>
                  <a:rPr lang="en-US" altLang="zh-CN" dirty="0"/>
                  <a:t>q</a:t>
                </a:r>
                <a:r>
                  <a:rPr lang="zh-CN" altLang="en-US" dirty="0"/>
                  <a:t>分布</a:t>
                </a:r>
                <a:endParaRPr lang="en-US" altLang="zh-CN" dirty="0"/>
              </a:p>
              <a:p>
                <a:r>
                  <a:rPr lang="zh-CN" altLang="en-US" dirty="0"/>
                  <a:t>目标：让</a:t>
                </a:r>
                <a:r>
                  <a:rPr lang="en-US" altLang="zh-CN" dirty="0"/>
                  <a:t>RBM</a:t>
                </a:r>
                <a:r>
                  <a:rPr lang="zh-CN" altLang="en-US" dirty="0"/>
                  <a:t>网络得到可见层节点</a:t>
                </a:r>
                <a:r>
                  <a:rPr lang="en-US" altLang="zh-CN" dirty="0"/>
                  <a:t>v</a:t>
                </a:r>
                <a:r>
                  <a:rPr lang="zh-CN" altLang="en-US" dirty="0"/>
                  <a:t>的分布</a:t>
                </a:r>
                <a:r>
                  <a:rPr lang="en-US" altLang="zh-CN" dirty="0"/>
                  <a:t>p(v)</a:t>
                </a:r>
                <a:r>
                  <a:rPr lang="zh-CN" altLang="en-US" dirty="0"/>
                  <a:t>最大可能的拟合输入样本所在样本空间的分布</a:t>
                </a:r>
                <a:r>
                  <a:rPr lang="en-US" altLang="zh-CN" dirty="0"/>
                  <a:t>q(v)</a:t>
                </a:r>
              </a:p>
              <a:p>
                <a:pPr lvl="1"/>
                <a:r>
                  <a:rPr lang="en-US" altLang="zh-CN" dirty="0"/>
                  <a:t>1.RBM</a:t>
                </a:r>
                <a:r>
                  <a:rPr lang="zh-CN" altLang="en-US" dirty="0"/>
                  <a:t>网络如何表示可见层节点</a:t>
                </a:r>
                <a:r>
                  <a:rPr lang="en-US" altLang="zh-CN" dirty="0"/>
                  <a:t>v</a:t>
                </a:r>
                <a:r>
                  <a:rPr lang="zh-CN" altLang="en-US" dirty="0"/>
                  <a:t>的分布？</a:t>
                </a:r>
                <a:endParaRPr lang="en-US" altLang="zh-CN" dirty="0"/>
              </a:p>
              <a:p>
                <a:pPr lvl="1"/>
                <a:r>
                  <a:rPr lang="en-US" altLang="zh-CN" dirty="0"/>
                  <a:t>2.</a:t>
                </a:r>
                <a:r>
                  <a:rPr lang="zh-CN" altLang="en-US" dirty="0"/>
                  <a:t>如何对两种分布进行距离估计</a:t>
                </a:r>
                <a:r>
                  <a:rPr lang="en-US" altLang="zh-CN" dirty="0"/>
                  <a:t>?</a:t>
                </a:r>
              </a:p>
              <a:p>
                <a:pPr lvl="1"/>
                <a:r>
                  <a:rPr lang="en-US" altLang="zh-CN" dirty="0"/>
                  <a:t>3.</a:t>
                </a:r>
                <a:r>
                  <a:rPr lang="zh-CN" altLang="en-US" dirty="0"/>
                  <a:t>如何使分布的距离最小？</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043" t="-29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685622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Times New Roman" pitchFamily="18" charset="0"/>
                <a:cs typeface="Times New Roman" pitchFamily="18" charset="0"/>
              </a:rPr>
              <a:t>RBM</a:t>
            </a:r>
            <a:r>
              <a:rPr lang="zh-CN" altLang="en-US" dirty="0">
                <a:latin typeface="Times New Roman" pitchFamily="18" charset="0"/>
                <a:cs typeface="Times New Roman" pitchFamily="18" charset="0"/>
              </a:rPr>
              <a:t>的变种</a:t>
            </a:r>
            <a:endParaRPr lang="zh-CN" altLang="en-US" dirty="0"/>
          </a:p>
        </p:txBody>
      </p:sp>
      <p:sp>
        <p:nvSpPr>
          <p:cNvPr id="3" name="内容占位符 2"/>
          <p:cNvSpPr>
            <a:spLocks noGrp="1"/>
          </p:cNvSpPr>
          <p:nvPr>
            <p:ph idx="1"/>
          </p:nvPr>
        </p:nvSpPr>
        <p:spPr/>
        <p:txBody>
          <a:bodyPr/>
          <a:lstStyle/>
          <a:p>
            <a:r>
              <a:rPr lang="zh-CN" altLang="en-US" dirty="0">
                <a:latin typeface="Times New Roman" pitchFamily="18" charset="0"/>
                <a:cs typeface="Times New Roman" pitchFamily="18" charset="0"/>
              </a:rPr>
              <a:t>三元因子</a:t>
            </a:r>
            <a:r>
              <a:rPr lang="en-US" altLang="zh-CN" dirty="0">
                <a:latin typeface="Times New Roman" pitchFamily="18" charset="0"/>
                <a:cs typeface="Times New Roman" pitchFamily="18" charset="0"/>
              </a:rPr>
              <a:t>RBM</a:t>
            </a:r>
            <a:endParaRPr lang="zh-CN"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472" y="2564904"/>
            <a:ext cx="3672408" cy="8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0216" y="2132856"/>
            <a:ext cx="2304256" cy="27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80446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sp>
        <p:nvSpPr>
          <p:cNvPr id="4" name="矩形 3"/>
          <p:cNvSpPr/>
          <p:nvPr/>
        </p:nvSpPr>
        <p:spPr>
          <a:xfrm>
            <a:off x="4308814" y="2967335"/>
            <a:ext cx="3574376" cy="923330"/>
          </a:xfrm>
          <a:prstGeom prst="rect">
            <a:avLst/>
          </a:prstGeom>
          <a:noFill/>
        </p:spPr>
        <p:txBody>
          <a:bodyPr wrap="none" lIns="91440" tIns="45720" rIns="91440" bIns="45720">
            <a:spAutoFit/>
          </a:bodyPr>
          <a:lstStyle/>
          <a:p>
            <a:pPr algn="ctr"/>
            <a:r>
              <a:rPr lang="en-US" altLang="zh-CN" sz="5400" b="1" cap="none" spc="0" dirty="0">
                <a:ln w="22225">
                  <a:solidFill>
                    <a:schemeClr val="accent2"/>
                  </a:solidFill>
                  <a:prstDash val="solid"/>
                </a:ln>
                <a:solidFill>
                  <a:schemeClr val="accent2">
                    <a:lumMod val="40000"/>
                    <a:lumOff val="60000"/>
                  </a:schemeClr>
                </a:solidFill>
                <a:effectLst/>
              </a:rPr>
              <a:t>END Thanks</a:t>
            </a:r>
            <a:endParaRPr lang="zh-CN" alt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2636125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p:txBody>
          <a:bodyPr/>
          <a:lstStyle/>
          <a:p>
            <a:r>
              <a:rPr lang="zh-CN" altLang="en-US">
                <a:ea typeface="宋体" panose="02010600030101010101" pitchFamily="2" charset="-122"/>
              </a:rPr>
              <a:t>热力学上的能量</a:t>
            </a:r>
          </a:p>
        </p:txBody>
      </p:sp>
      <p:sp>
        <p:nvSpPr>
          <p:cNvPr id="14339" name="内容占位符 2"/>
          <p:cNvSpPr>
            <a:spLocks noGrp="1"/>
          </p:cNvSpPr>
          <p:nvPr>
            <p:ph idx="1"/>
          </p:nvPr>
        </p:nvSpPr>
        <p:spPr>
          <a:xfrm>
            <a:off x="1008993" y="1828801"/>
            <a:ext cx="9454221" cy="4340225"/>
          </a:xfrm>
        </p:spPr>
        <p:txBody>
          <a:bodyPr/>
          <a:lstStyle/>
          <a:p>
            <a:r>
              <a:rPr lang="zh-CN" altLang="en-US" dirty="0">
                <a:ea typeface="宋体" panose="02010600030101010101" pitchFamily="2" charset="-122"/>
              </a:rPr>
              <a:t>分子间作用力</a:t>
            </a:r>
            <a:r>
              <a:rPr lang="en-US" altLang="zh-CN" dirty="0">
                <a:ea typeface="宋体" panose="02010600030101010101" pitchFamily="2" charset="-122"/>
              </a:rPr>
              <a:t>: </a:t>
            </a:r>
            <a:r>
              <a:rPr lang="zh-CN" altLang="en-US" dirty="0">
                <a:ea typeface="宋体" panose="02010600030101010101" pitchFamily="2" charset="-122"/>
              </a:rPr>
              <a:t>引力与斥力</a:t>
            </a:r>
            <a:endParaRPr lang="en-US" altLang="zh-CN" dirty="0">
              <a:ea typeface="宋体" panose="02010600030101010101" pitchFamily="2" charset="-122"/>
            </a:endParaRPr>
          </a:p>
          <a:p>
            <a:r>
              <a:rPr lang="zh-CN" altLang="en-US" dirty="0">
                <a:ea typeface="宋体" panose="02010600030101010101" pitchFamily="2" charset="-122"/>
              </a:rPr>
              <a:t>热能：</a:t>
            </a:r>
            <a:r>
              <a:rPr lang="zh-CN" altLang="zh-CN" dirty="0">
                <a:ea typeface="宋体" panose="02010600030101010101" pitchFamily="2" charset="-122"/>
              </a:rPr>
              <a:t>包括分子运动的动能和分子之间相互作用的势能。 能量的势能部分使分子趋于团聚，而动能部分使分子趋于飞散。</a:t>
            </a:r>
            <a:endParaRPr lang="en-US" altLang="zh-CN" dirty="0">
              <a:ea typeface="宋体" panose="02010600030101010101" pitchFamily="2" charset="-122"/>
            </a:endParaRPr>
          </a:p>
          <a:p>
            <a:pPr>
              <a:buFontTx/>
              <a:buNone/>
            </a:pPr>
            <a:endParaRPr lang="en-US" altLang="zh-CN" dirty="0">
              <a:ea typeface="宋体" panose="02010600030101010101" pitchFamily="2" charset="-122"/>
            </a:endParaRPr>
          </a:p>
          <a:p>
            <a:r>
              <a:rPr lang="en-US" altLang="zh-CN" dirty="0">
                <a:ea typeface="宋体" panose="02010600030101010101" pitchFamily="2" charset="-122"/>
              </a:rPr>
              <a:t>  </a:t>
            </a:r>
            <a:r>
              <a:rPr lang="zh-CN" altLang="zh-CN" dirty="0">
                <a:ea typeface="宋体" panose="02010600030101010101" pitchFamily="2" charset="-122"/>
              </a:rPr>
              <a:t>麦克斯韦分布： 速率区间的分布</a:t>
            </a:r>
            <a:r>
              <a:rPr lang="en-US" altLang="zh-CN" dirty="0">
                <a:ea typeface="宋体" panose="02010600030101010101" pitchFamily="2" charset="-122"/>
              </a:rPr>
              <a:t> (</a:t>
            </a:r>
            <a:r>
              <a:rPr lang="zh-CN" altLang="zh-CN" dirty="0">
                <a:ea typeface="宋体" panose="02010600030101010101" pitchFamily="2" charset="-122"/>
              </a:rPr>
              <a:t>动能</a:t>
            </a:r>
            <a:r>
              <a:rPr lang="en-US" altLang="zh-CN" dirty="0">
                <a:ea typeface="宋体" panose="02010600030101010101" pitchFamily="2" charset="-122"/>
              </a:rPr>
              <a:t>) </a:t>
            </a:r>
            <a:endParaRPr lang="zh-CN" altLang="zh-CN" dirty="0">
              <a:ea typeface="宋体" panose="02010600030101010101" pitchFamily="2" charset="-122"/>
            </a:endParaRPr>
          </a:p>
          <a:p>
            <a:r>
              <a:rPr lang="en-US" altLang="zh-CN" dirty="0">
                <a:ea typeface="宋体" panose="02010600030101010101" pitchFamily="2" charset="-122"/>
              </a:rPr>
              <a:t>  </a:t>
            </a:r>
            <a:r>
              <a:rPr lang="zh-CN" altLang="zh-CN" dirty="0">
                <a:ea typeface="宋体" panose="02010600030101010101" pitchFamily="2" charset="-122"/>
              </a:rPr>
              <a:t>玻尔兹曼分布： 位置区间的分布</a:t>
            </a:r>
            <a:r>
              <a:rPr lang="en-US" altLang="zh-CN" dirty="0">
                <a:ea typeface="宋体" panose="02010600030101010101" pitchFamily="2" charset="-122"/>
              </a:rPr>
              <a:t> (</a:t>
            </a:r>
            <a:r>
              <a:rPr lang="zh-CN" altLang="zh-CN" dirty="0">
                <a:ea typeface="宋体" panose="02010600030101010101" pitchFamily="2" charset="-122"/>
              </a:rPr>
              <a:t>势能</a:t>
            </a:r>
            <a:r>
              <a:rPr lang="en-US" altLang="zh-CN" dirty="0">
                <a:ea typeface="宋体" panose="02010600030101010101" pitchFamily="2" charset="-122"/>
              </a:rPr>
              <a:t>) </a:t>
            </a:r>
            <a:endParaRPr lang="zh-CN" altLang="zh-CN" dirty="0">
              <a:ea typeface="宋体" panose="02010600030101010101" pitchFamily="2" charset="-122"/>
            </a:endParaRPr>
          </a:p>
          <a:p>
            <a:r>
              <a:rPr lang="en-US" altLang="zh-CN" dirty="0">
                <a:ea typeface="宋体" panose="02010600030101010101" pitchFamily="2" charset="-122"/>
              </a:rPr>
              <a:t>  </a:t>
            </a:r>
            <a:r>
              <a:rPr lang="zh-CN" altLang="zh-CN" dirty="0">
                <a:ea typeface="宋体" panose="02010600030101010101" pitchFamily="2" charset="-122"/>
              </a:rPr>
              <a:t>麦克斯韦</a:t>
            </a:r>
            <a:r>
              <a:rPr lang="en-US" altLang="zh-CN" dirty="0">
                <a:ea typeface="宋体" panose="02010600030101010101" pitchFamily="2" charset="-122"/>
              </a:rPr>
              <a:t>-</a:t>
            </a:r>
            <a:r>
              <a:rPr lang="zh-CN" altLang="zh-CN" dirty="0">
                <a:ea typeface="宋体" panose="02010600030101010101" pitchFamily="2" charset="-122"/>
              </a:rPr>
              <a:t>玻尔兹曼分布</a:t>
            </a:r>
            <a:r>
              <a:rPr lang="en-US" altLang="zh-CN" dirty="0">
                <a:ea typeface="宋体" panose="02010600030101010101" pitchFamily="2" charset="-122"/>
              </a:rPr>
              <a:t>(M-B</a:t>
            </a:r>
            <a:r>
              <a:rPr lang="zh-CN" altLang="en-US" dirty="0">
                <a:ea typeface="宋体" panose="02010600030101010101" pitchFamily="2" charset="-122"/>
              </a:rPr>
              <a:t>分布</a:t>
            </a:r>
            <a:r>
              <a:rPr lang="en-US" altLang="zh-CN" dirty="0">
                <a:ea typeface="宋体" panose="02010600030101010101" pitchFamily="2" charset="-122"/>
              </a:rPr>
              <a:t>)</a:t>
            </a:r>
            <a:r>
              <a:rPr lang="zh-CN" altLang="zh-CN" dirty="0">
                <a:ea typeface="宋体" panose="02010600030101010101" pitchFamily="2" charset="-122"/>
              </a:rPr>
              <a:t>：同时考虑动量与势能的影响 </a:t>
            </a:r>
            <a:endParaRPr lang="en-US" altLang="zh-CN" dirty="0">
              <a:ea typeface="宋体" panose="02010600030101010101" pitchFamily="2" charset="-122"/>
            </a:endParaRPr>
          </a:p>
          <a:p>
            <a:endParaRPr lang="zh-CN" altLang="en-US" dirty="0">
              <a:ea typeface="宋体" panose="02010600030101010101" pitchFamily="2" charset="-122"/>
            </a:endParaRPr>
          </a:p>
        </p:txBody>
      </p:sp>
    </p:spTree>
    <p:extLst>
      <p:ext uri="{BB962C8B-B14F-4D97-AF65-F5344CB8AC3E}">
        <p14:creationId xmlns:p14="http://schemas.microsoft.com/office/powerpoint/2010/main" val="28218474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p:txBody>
          <a:bodyPr/>
          <a:lstStyle/>
          <a:p>
            <a:r>
              <a:rPr lang="zh-CN" altLang="zh-CN">
                <a:ea typeface="宋体" panose="02010600030101010101" pitchFamily="2" charset="-122"/>
              </a:rPr>
              <a:t>麦克斯韦分布</a:t>
            </a:r>
            <a:endParaRPr lang="zh-CN" altLang="en-US">
              <a:ea typeface="宋体" panose="02010600030101010101" pitchFamily="2" charset="-122"/>
            </a:endParaRPr>
          </a:p>
        </p:txBody>
      </p:sp>
      <p:sp>
        <p:nvSpPr>
          <p:cNvPr id="15363" name="内容占位符 2"/>
          <p:cNvSpPr>
            <a:spLocks noGrp="1"/>
          </p:cNvSpPr>
          <p:nvPr>
            <p:ph idx="1"/>
          </p:nvPr>
        </p:nvSpPr>
        <p:spPr>
          <a:xfrm>
            <a:off x="1040524" y="1828800"/>
            <a:ext cx="8941676" cy="1570038"/>
          </a:xfrm>
        </p:spPr>
        <p:txBody>
          <a:bodyPr>
            <a:normAutofit fontScale="92500"/>
          </a:bodyPr>
          <a:lstStyle/>
          <a:p>
            <a:r>
              <a:rPr lang="zh-CN" altLang="zh-CN" dirty="0">
                <a:ea typeface="宋体" panose="02010600030101010101" pitchFamily="2" charset="-122"/>
              </a:rPr>
              <a:t>物理系统中的粒子有一个不同速度的范围，而任何单个粒子的</a:t>
            </a:r>
            <a:r>
              <a:rPr lang="en-US" altLang="zh-CN" dirty="0" err="1">
                <a:ea typeface="宋体" panose="02010600030101010101" pitchFamily="2" charset="-122"/>
                <a:hlinkClick r:id="rId2" tooltip="速度"/>
              </a:rPr>
              <a:t>速度</a:t>
            </a:r>
            <a:r>
              <a:rPr lang="zh-CN" altLang="zh-CN" dirty="0">
                <a:ea typeface="宋体" panose="02010600030101010101" pitchFamily="2" charset="-122"/>
              </a:rPr>
              <a:t>都因与其它粒子的</a:t>
            </a:r>
            <a:r>
              <a:rPr lang="en-US" altLang="zh-CN" dirty="0" err="1">
                <a:ea typeface="宋体" panose="02010600030101010101" pitchFamily="2" charset="-122"/>
                <a:hlinkClick r:id="rId3" tooltip="碰撞"/>
              </a:rPr>
              <a:t>碰撞</a:t>
            </a:r>
            <a:r>
              <a:rPr lang="zh-CN" altLang="zh-CN" dirty="0">
                <a:ea typeface="宋体" panose="02010600030101010101" pitchFamily="2" charset="-122"/>
              </a:rPr>
              <a:t>而不断变化。然而，对于大量粒子来说，如果系统处于或接近处于平衡，处于一个特定的速度范围的粒子所占的比例却几乎不变。</a:t>
            </a:r>
            <a:endParaRPr lang="zh-CN" altLang="en-US" dirty="0">
              <a:ea typeface="宋体" panose="02010600030101010101" pitchFamily="2" charset="-122"/>
            </a:endParaRPr>
          </a:p>
        </p:txBody>
      </p:sp>
      <p:pic>
        <p:nvPicPr>
          <p:cNvPr id="15364" name="图片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9327" y="3712780"/>
            <a:ext cx="4852988" cy="254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07690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p:txBody>
          <a:bodyPr/>
          <a:lstStyle/>
          <a:p>
            <a:r>
              <a:rPr lang="zh-CN" altLang="zh-CN">
                <a:ea typeface="宋体" panose="02010600030101010101" pitchFamily="2" charset="-122"/>
              </a:rPr>
              <a:t>麦克斯韦分布</a:t>
            </a:r>
            <a:endParaRPr lang="zh-CN" altLang="en-US">
              <a:ea typeface="宋体" panose="02010600030101010101" pitchFamily="2" charset="-122"/>
            </a:endParaRPr>
          </a:p>
        </p:txBody>
      </p:sp>
      <p:sp>
        <p:nvSpPr>
          <p:cNvPr id="16387" name="内容占位符 2"/>
          <p:cNvSpPr>
            <a:spLocks noGrp="1"/>
          </p:cNvSpPr>
          <p:nvPr>
            <p:ph idx="1"/>
          </p:nvPr>
        </p:nvSpPr>
        <p:spPr/>
        <p:txBody>
          <a:bodyPr/>
          <a:lstStyle/>
          <a:p>
            <a:endParaRPr lang="zh-CN" altLang="en-US" dirty="0">
              <a:ea typeface="宋体" panose="02010600030101010101" pitchFamily="2" charset="-122"/>
            </a:endParaRPr>
          </a:p>
        </p:txBody>
      </p:sp>
      <p:pic>
        <p:nvPicPr>
          <p:cNvPr id="16388" name="Picture 4" descr="E:\课题相关\课题资料\Deep Learning\My summary\问题研讨 2014.08\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2580" y="1219200"/>
            <a:ext cx="6463862" cy="555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1589" y="2571751"/>
            <a:ext cx="23590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56267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en-US" altLang="zh-CN" dirty="0">
                <a:ea typeface="宋体" panose="02010600030101010101" pitchFamily="2" charset="-122"/>
              </a:rPr>
              <a:t> </a:t>
            </a:r>
            <a:endParaRPr lang="zh-CN" altLang="en-US" dirty="0">
              <a:ea typeface="宋体" panose="02010600030101010101" pitchFamily="2" charset="-122"/>
            </a:endParaRPr>
          </a:p>
        </p:txBody>
      </p:sp>
      <p:sp>
        <p:nvSpPr>
          <p:cNvPr id="17411" name="内容占位符 2"/>
          <p:cNvSpPr>
            <a:spLocks noGrp="1"/>
          </p:cNvSpPr>
          <p:nvPr>
            <p:ph idx="1"/>
          </p:nvPr>
        </p:nvSpPr>
        <p:spPr/>
        <p:txBody>
          <a:bodyPr/>
          <a:lstStyle/>
          <a:p>
            <a:endParaRPr lang="zh-CN" altLang="en-US" dirty="0">
              <a:ea typeface="宋体" panose="02010600030101010101" pitchFamily="2" charset="-122"/>
            </a:endParaRPr>
          </a:p>
        </p:txBody>
      </p:sp>
      <p:pic>
        <p:nvPicPr>
          <p:cNvPr id="17412" name="Picture 2" descr="E:\课题相关\课题资料\Deep Learning\My summary\问题研讨 2014.08\2.jpg"/>
          <p:cNvPicPr>
            <a:picLocks noChangeAspect="1" noChangeArrowheads="1"/>
          </p:cNvPicPr>
          <p:nvPr/>
        </p:nvPicPr>
        <p:blipFill>
          <a:blip r:embed="rId3">
            <a:extLst>
              <a:ext uri="{28A0092B-C50C-407E-A947-70E740481C1C}">
                <a14:useLocalDpi xmlns:a14="http://schemas.microsoft.com/office/drawing/2010/main" val="0"/>
              </a:ext>
            </a:extLst>
          </a:blip>
          <a:srcRect b="10733"/>
          <a:stretch>
            <a:fillRect/>
          </a:stretch>
        </p:blipFill>
        <p:spPr bwMode="auto">
          <a:xfrm>
            <a:off x="1524001" y="1401763"/>
            <a:ext cx="6264166" cy="545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4"/>
          <p:cNvSpPr>
            <a:spLocks noChangeArrowheads="1"/>
          </p:cNvSpPr>
          <p:nvPr/>
        </p:nvSpPr>
        <p:spPr bwMode="auto">
          <a:xfrm>
            <a:off x="1524001" y="-246221"/>
            <a:ext cx="184731"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600">
                <a:solidFill>
                  <a:schemeClr val="tx1"/>
                </a:solidFill>
                <a:latin typeface="Arial" panose="020B0604020202020204" pitchFamily="34" charset="0"/>
              </a:defRPr>
            </a:lvl1pPr>
            <a:lvl2pPr marL="742950" indent="-285750">
              <a:defRPr sz="2600">
                <a:solidFill>
                  <a:schemeClr val="tx1"/>
                </a:solidFill>
                <a:latin typeface="Arial" panose="020B0604020202020204" pitchFamily="34" charset="0"/>
              </a:defRPr>
            </a:lvl2pPr>
            <a:lvl3pPr marL="1143000" indent="-228600">
              <a:defRPr sz="2600">
                <a:solidFill>
                  <a:schemeClr val="tx1"/>
                </a:solidFill>
                <a:latin typeface="Arial" panose="020B0604020202020204" pitchFamily="34" charset="0"/>
              </a:defRPr>
            </a:lvl3pPr>
            <a:lvl4pPr marL="1600200" indent="-228600">
              <a:defRPr sz="2600">
                <a:solidFill>
                  <a:schemeClr val="tx1"/>
                </a:solidFill>
                <a:latin typeface="Arial" panose="020B0604020202020204" pitchFamily="34" charset="0"/>
              </a:defRPr>
            </a:lvl4pPr>
            <a:lvl5pPr marL="2057400" indent="-228600">
              <a:defRPr sz="2600">
                <a:solidFill>
                  <a:schemeClr val="tx1"/>
                </a:solidFill>
                <a:latin typeface="Arial" panose="020B0604020202020204" pitchFamily="34" charset="0"/>
              </a:defRPr>
            </a:lvl5pPr>
            <a:lvl6pPr marL="2514600" indent="-228600" eaLnBrk="0" fontAlgn="base" hangingPunct="0">
              <a:spcBef>
                <a:spcPct val="0"/>
              </a:spcBef>
              <a:spcAft>
                <a:spcPct val="0"/>
              </a:spcAft>
              <a:defRPr sz="2600">
                <a:solidFill>
                  <a:schemeClr val="tx1"/>
                </a:solidFill>
                <a:latin typeface="Arial" panose="020B0604020202020204" pitchFamily="34" charset="0"/>
              </a:defRPr>
            </a:lvl6pPr>
            <a:lvl7pPr marL="2971800" indent="-228600" eaLnBrk="0" fontAlgn="base" hangingPunct="0">
              <a:spcBef>
                <a:spcPct val="0"/>
              </a:spcBef>
              <a:spcAft>
                <a:spcPct val="0"/>
              </a:spcAft>
              <a:defRPr sz="2600">
                <a:solidFill>
                  <a:schemeClr val="tx1"/>
                </a:solidFill>
                <a:latin typeface="Arial" panose="020B0604020202020204" pitchFamily="34" charset="0"/>
              </a:defRPr>
            </a:lvl7pPr>
            <a:lvl8pPr marL="3429000" indent="-228600" eaLnBrk="0" fontAlgn="base" hangingPunct="0">
              <a:spcBef>
                <a:spcPct val="0"/>
              </a:spcBef>
              <a:spcAft>
                <a:spcPct val="0"/>
              </a:spcAft>
              <a:defRPr sz="2600">
                <a:solidFill>
                  <a:schemeClr val="tx1"/>
                </a:solidFill>
                <a:latin typeface="Arial" panose="020B0604020202020204" pitchFamily="34" charset="0"/>
              </a:defRPr>
            </a:lvl8pPr>
            <a:lvl9pPr marL="3886200" indent="-228600" eaLnBrk="0" fontAlgn="base" hangingPunct="0">
              <a:spcBef>
                <a:spcPct val="0"/>
              </a:spcBef>
              <a:spcAft>
                <a:spcPct val="0"/>
              </a:spcAft>
              <a:defRPr sz="2600">
                <a:solidFill>
                  <a:schemeClr val="tx1"/>
                </a:solidFill>
                <a:latin typeface="Arial" panose="020B0604020202020204" pitchFamily="34" charset="0"/>
              </a:defRPr>
            </a:lvl9pPr>
          </a:lstStyle>
          <a:p>
            <a:endParaRPr lang="zh-CN" altLang="en-US">
              <a:ea typeface="宋体" panose="02010600030101010101" pitchFamily="2" charset="-122"/>
            </a:endParaRPr>
          </a:p>
        </p:txBody>
      </p:sp>
      <p:graphicFrame>
        <p:nvGraphicFramePr>
          <p:cNvPr id="17414" name="对象 5"/>
          <p:cNvGraphicFramePr>
            <a:graphicFrameLocks noChangeAspect="1"/>
          </p:cNvGraphicFramePr>
          <p:nvPr>
            <p:extLst>
              <p:ext uri="{D42A27DB-BD31-4B8C-83A1-F6EECF244321}">
                <p14:modId xmlns:p14="http://schemas.microsoft.com/office/powerpoint/2010/main" val="3086335445"/>
              </p:ext>
            </p:extLst>
          </p:nvPr>
        </p:nvGraphicFramePr>
        <p:xfrm>
          <a:off x="957975" y="614035"/>
          <a:ext cx="3425825" cy="742950"/>
        </p:xfrm>
        <a:graphic>
          <a:graphicData uri="http://schemas.openxmlformats.org/presentationml/2006/ole">
            <mc:AlternateContent xmlns:mc="http://schemas.openxmlformats.org/markup-compatibility/2006">
              <mc:Choice xmlns:v="urn:schemas-microsoft-com:vml" Requires="v">
                <p:oleObj spid="_x0000_s5142" name="Equation" r:id="rId4" imgW="1231366" imgH="266584" progId="Equation.DSMT4">
                  <p:embed/>
                </p:oleObj>
              </mc:Choice>
              <mc:Fallback>
                <p:oleObj name="Equation" r:id="rId4" imgW="1231366" imgH="266584"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7975" y="614035"/>
                        <a:ext cx="342582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7598287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p:txBody>
          <a:bodyPr/>
          <a:lstStyle/>
          <a:p>
            <a:endParaRPr lang="zh-CN" altLang="en-US">
              <a:ea typeface="宋体" panose="02010600030101010101" pitchFamily="2" charset="-122"/>
            </a:endParaRPr>
          </a:p>
        </p:txBody>
      </p:sp>
      <p:sp>
        <p:nvSpPr>
          <p:cNvPr id="18435" name="内容占位符 2"/>
          <p:cNvSpPr>
            <a:spLocks noGrp="1"/>
          </p:cNvSpPr>
          <p:nvPr>
            <p:ph idx="1"/>
          </p:nvPr>
        </p:nvSpPr>
        <p:spPr/>
        <p:txBody>
          <a:bodyPr/>
          <a:lstStyle/>
          <a:p>
            <a:endParaRPr lang="zh-CN" altLang="en-US">
              <a:ea typeface="宋体" panose="02010600030101010101" pitchFamily="2" charset="-122"/>
            </a:endParaRPr>
          </a:p>
        </p:txBody>
      </p:sp>
      <p:pic>
        <p:nvPicPr>
          <p:cNvPr id="18436" name="Picture 2" descr="C:\Users\lvqi\Desktop\C360_2014-09-01-08-41-18-936.jpg"/>
          <p:cNvPicPr>
            <a:picLocks noChangeAspect="1" noChangeArrowheads="1"/>
          </p:cNvPicPr>
          <p:nvPr/>
        </p:nvPicPr>
        <p:blipFill>
          <a:blip r:embed="rId2">
            <a:extLst>
              <a:ext uri="{28A0092B-C50C-407E-A947-70E740481C1C}">
                <a14:useLocalDpi xmlns:a14="http://schemas.microsoft.com/office/drawing/2010/main" val="0"/>
              </a:ext>
            </a:extLst>
          </a:blip>
          <a:srcRect t="6767"/>
          <a:stretch>
            <a:fillRect/>
          </a:stretch>
        </p:blipFill>
        <p:spPr bwMode="auto">
          <a:xfrm>
            <a:off x="1785939" y="136526"/>
            <a:ext cx="4116387" cy="682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3" descr="C:\Users\lvqi\Desktop\C360_2014-09-01-08-42-30-083.jpg"/>
          <p:cNvPicPr>
            <a:picLocks noChangeAspect="1" noChangeArrowheads="1"/>
          </p:cNvPicPr>
          <p:nvPr/>
        </p:nvPicPr>
        <p:blipFill>
          <a:blip r:embed="rId3">
            <a:extLst>
              <a:ext uri="{28A0092B-C50C-407E-A947-70E740481C1C}">
                <a14:useLocalDpi xmlns:a14="http://schemas.microsoft.com/office/drawing/2010/main" val="0"/>
              </a:ext>
            </a:extLst>
          </a:blip>
          <a:srcRect t="10699" b="8145"/>
          <a:stretch>
            <a:fillRect/>
          </a:stretch>
        </p:blipFill>
        <p:spPr bwMode="auto">
          <a:xfrm>
            <a:off x="6037264" y="136526"/>
            <a:ext cx="4511675" cy="650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77141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zh-CN">
                <a:ea typeface="宋体" panose="02010600030101010101" pitchFamily="2" charset="-122"/>
              </a:rPr>
              <a:t>麦克斯韦分布</a:t>
            </a:r>
            <a:endParaRPr lang="zh-CN" altLang="en-US">
              <a:ea typeface="宋体" panose="02010600030101010101" pitchFamily="2" charset="-122"/>
            </a:endParaRPr>
          </a:p>
        </p:txBody>
      </p:sp>
      <p:sp>
        <p:nvSpPr>
          <p:cNvPr id="19459" name="内容占位符 2"/>
          <p:cNvSpPr>
            <a:spLocks noGrp="1"/>
          </p:cNvSpPr>
          <p:nvPr>
            <p:ph idx="1"/>
          </p:nvPr>
        </p:nvSpPr>
        <p:spPr>
          <a:xfrm>
            <a:off x="725214" y="4943476"/>
            <a:ext cx="9269686" cy="830263"/>
          </a:xfrm>
        </p:spPr>
        <p:txBody>
          <a:bodyPr>
            <a:normAutofit lnSpcReduction="10000"/>
          </a:bodyPr>
          <a:lstStyle/>
          <a:p>
            <a:r>
              <a:rPr lang="zh-CN" altLang="en-US" dirty="0">
                <a:ea typeface="宋体" panose="02010600030101010101" pitchFamily="2" charset="-122"/>
              </a:rPr>
              <a:t>麦克斯韦速度分布律描述分子在速度空间的分布，因为动能           ， 有</a:t>
            </a:r>
          </a:p>
        </p:txBody>
      </p:sp>
      <p:pic>
        <p:nvPicPr>
          <p:cNvPr id="19460" name="Picture 2" descr="C:\Users\lvqi\Desktop\C360_2014-09-01-08-41-55-582.jpg"/>
          <p:cNvPicPr>
            <a:picLocks noChangeAspect="1" noChangeArrowheads="1"/>
          </p:cNvPicPr>
          <p:nvPr/>
        </p:nvPicPr>
        <p:blipFill>
          <a:blip r:embed="rId3">
            <a:extLst>
              <a:ext uri="{28A0092B-C50C-407E-A947-70E740481C1C}">
                <a14:useLocalDpi xmlns:a14="http://schemas.microsoft.com/office/drawing/2010/main" val="0"/>
              </a:ext>
            </a:extLst>
          </a:blip>
          <a:srcRect t="15688" b="51392"/>
          <a:stretch>
            <a:fillRect/>
          </a:stretch>
        </p:blipFill>
        <p:spPr bwMode="auto">
          <a:xfrm>
            <a:off x="2613026" y="1631951"/>
            <a:ext cx="5140325" cy="300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Rectangle 4"/>
          <p:cNvSpPr>
            <a:spLocks noChangeArrowheads="1"/>
          </p:cNvSpPr>
          <p:nvPr/>
        </p:nvSpPr>
        <p:spPr bwMode="auto">
          <a:xfrm>
            <a:off x="1524001" y="-246221"/>
            <a:ext cx="184731"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600">
                <a:solidFill>
                  <a:schemeClr val="tx1"/>
                </a:solidFill>
                <a:latin typeface="Arial" panose="020B0604020202020204" pitchFamily="34" charset="0"/>
              </a:defRPr>
            </a:lvl1pPr>
            <a:lvl2pPr marL="742950" indent="-285750">
              <a:defRPr sz="2600">
                <a:solidFill>
                  <a:schemeClr val="tx1"/>
                </a:solidFill>
                <a:latin typeface="Arial" panose="020B0604020202020204" pitchFamily="34" charset="0"/>
              </a:defRPr>
            </a:lvl2pPr>
            <a:lvl3pPr marL="1143000" indent="-228600">
              <a:defRPr sz="2600">
                <a:solidFill>
                  <a:schemeClr val="tx1"/>
                </a:solidFill>
                <a:latin typeface="Arial" panose="020B0604020202020204" pitchFamily="34" charset="0"/>
              </a:defRPr>
            </a:lvl3pPr>
            <a:lvl4pPr marL="1600200" indent="-228600">
              <a:defRPr sz="2600">
                <a:solidFill>
                  <a:schemeClr val="tx1"/>
                </a:solidFill>
                <a:latin typeface="Arial" panose="020B0604020202020204" pitchFamily="34" charset="0"/>
              </a:defRPr>
            </a:lvl4pPr>
            <a:lvl5pPr marL="2057400" indent="-228600">
              <a:defRPr sz="2600">
                <a:solidFill>
                  <a:schemeClr val="tx1"/>
                </a:solidFill>
                <a:latin typeface="Arial" panose="020B0604020202020204" pitchFamily="34" charset="0"/>
              </a:defRPr>
            </a:lvl5pPr>
            <a:lvl6pPr marL="2514600" indent="-228600" eaLnBrk="0" fontAlgn="base" hangingPunct="0">
              <a:spcBef>
                <a:spcPct val="0"/>
              </a:spcBef>
              <a:spcAft>
                <a:spcPct val="0"/>
              </a:spcAft>
              <a:defRPr sz="2600">
                <a:solidFill>
                  <a:schemeClr val="tx1"/>
                </a:solidFill>
                <a:latin typeface="Arial" panose="020B0604020202020204" pitchFamily="34" charset="0"/>
              </a:defRPr>
            </a:lvl6pPr>
            <a:lvl7pPr marL="2971800" indent="-228600" eaLnBrk="0" fontAlgn="base" hangingPunct="0">
              <a:spcBef>
                <a:spcPct val="0"/>
              </a:spcBef>
              <a:spcAft>
                <a:spcPct val="0"/>
              </a:spcAft>
              <a:defRPr sz="2600">
                <a:solidFill>
                  <a:schemeClr val="tx1"/>
                </a:solidFill>
                <a:latin typeface="Arial" panose="020B0604020202020204" pitchFamily="34" charset="0"/>
              </a:defRPr>
            </a:lvl7pPr>
            <a:lvl8pPr marL="3429000" indent="-228600" eaLnBrk="0" fontAlgn="base" hangingPunct="0">
              <a:spcBef>
                <a:spcPct val="0"/>
              </a:spcBef>
              <a:spcAft>
                <a:spcPct val="0"/>
              </a:spcAft>
              <a:defRPr sz="2600">
                <a:solidFill>
                  <a:schemeClr val="tx1"/>
                </a:solidFill>
                <a:latin typeface="Arial" panose="020B0604020202020204" pitchFamily="34" charset="0"/>
              </a:defRPr>
            </a:lvl8pPr>
            <a:lvl9pPr marL="3886200" indent="-228600" eaLnBrk="0" fontAlgn="base" hangingPunct="0">
              <a:spcBef>
                <a:spcPct val="0"/>
              </a:spcBef>
              <a:spcAft>
                <a:spcPct val="0"/>
              </a:spcAft>
              <a:defRPr sz="2600">
                <a:solidFill>
                  <a:schemeClr val="tx1"/>
                </a:solidFill>
                <a:latin typeface="Arial" panose="020B0604020202020204" pitchFamily="34" charset="0"/>
              </a:defRPr>
            </a:lvl9pPr>
          </a:lstStyle>
          <a:p>
            <a:endParaRPr lang="zh-CN" altLang="en-US">
              <a:ea typeface="宋体" panose="02010600030101010101" pitchFamily="2" charset="-122"/>
            </a:endParaRPr>
          </a:p>
        </p:txBody>
      </p:sp>
      <p:graphicFrame>
        <p:nvGraphicFramePr>
          <p:cNvPr id="19462" name="对象 4"/>
          <p:cNvGraphicFramePr>
            <a:graphicFrameLocks noChangeAspect="1"/>
          </p:cNvGraphicFramePr>
          <p:nvPr>
            <p:extLst>
              <p:ext uri="{D42A27DB-BD31-4B8C-83A1-F6EECF244321}">
                <p14:modId xmlns:p14="http://schemas.microsoft.com/office/powerpoint/2010/main" val="3638966831"/>
              </p:ext>
            </p:extLst>
          </p:nvPr>
        </p:nvGraphicFramePr>
        <p:xfrm>
          <a:off x="1817688" y="5222930"/>
          <a:ext cx="795338" cy="452438"/>
        </p:xfrm>
        <a:graphic>
          <a:graphicData uri="http://schemas.openxmlformats.org/presentationml/2006/ole">
            <mc:AlternateContent xmlns:mc="http://schemas.openxmlformats.org/markup-compatibility/2006">
              <mc:Choice xmlns:v="urn:schemas-microsoft-com:vml" Requires="v">
                <p:oleObj spid="_x0000_s6186" name="Equation" r:id="rId4" imgW="685800" imgH="393700" progId="Equation.DSMT4">
                  <p:embed/>
                </p:oleObj>
              </mc:Choice>
              <mc:Fallback>
                <p:oleObj name="Equation" r:id="rId4" imgW="685800" imgH="3937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7688" y="5222930"/>
                        <a:ext cx="7953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63" name="Rectangle 6"/>
          <p:cNvSpPr>
            <a:spLocks noChangeArrowheads="1"/>
          </p:cNvSpPr>
          <p:nvPr/>
        </p:nvSpPr>
        <p:spPr bwMode="auto">
          <a:xfrm>
            <a:off x="1524001" y="-246221"/>
            <a:ext cx="184731"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600">
                <a:solidFill>
                  <a:schemeClr val="tx1"/>
                </a:solidFill>
                <a:latin typeface="Arial" panose="020B0604020202020204" pitchFamily="34" charset="0"/>
              </a:defRPr>
            </a:lvl1pPr>
            <a:lvl2pPr marL="742950" indent="-285750">
              <a:defRPr sz="2600">
                <a:solidFill>
                  <a:schemeClr val="tx1"/>
                </a:solidFill>
                <a:latin typeface="Arial" panose="020B0604020202020204" pitchFamily="34" charset="0"/>
              </a:defRPr>
            </a:lvl2pPr>
            <a:lvl3pPr marL="1143000" indent="-228600">
              <a:defRPr sz="2600">
                <a:solidFill>
                  <a:schemeClr val="tx1"/>
                </a:solidFill>
                <a:latin typeface="Arial" panose="020B0604020202020204" pitchFamily="34" charset="0"/>
              </a:defRPr>
            </a:lvl3pPr>
            <a:lvl4pPr marL="1600200" indent="-228600">
              <a:defRPr sz="2600">
                <a:solidFill>
                  <a:schemeClr val="tx1"/>
                </a:solidFill>
                <a:latin typeface="Arial" panose="020B0604020202020204" pitchFamily="34" charset="0"/>
              </a:defRPr>
            </a:lvl4pPr>
            <a:lvl5pPr marL="2057400" indent="-228600">
              <a:defRPr sz="2600">
                <a:solidFill>
                  <a:schemeClr val="tx1"/>
                </a:solidFill>
                <a:latin typeface="Arial" panose="020B0604020202020204" pitchFamily="34" charset="0"/>
              </a:defRPr>
            </a:lvl5pPr>
            <a:lvl6pPr marL="2514600" indent="-228600" eaLnBrk="0" fontAlgn="base" hangingPunct="0">
              <a:spcBef>
                <a:spcPct val="0"/>
              </a:spcBef>
              <a:spcAft>
                <a:spcPct val="0"/>
              </a:spcAft>
              <a:defRPr sz="2600">
                <a:solidFill>
                  <a:schemeClr val="tx1"/>
                </a:solidFill>
                <a:latin typeface="Arial" panose="020B0604020202020204" pitchFamily="34" charset="0"/>
              </a:defRPr>
            </a:lvl6pPr>
            <a:lvl7pPr marL="2971800" indent="-228600" eaLnBrk="0" fontAlgn="base" hangingPunct="0">
              <a:spcBef>
                <a:spcPct val="0"/>
              </a:spcBef>
              <a:spcAft>
                <a:spcPct val="0"/>
              </a:spcAft>
              <a:defRPr sz="2600">
                <a:solidFill>
                  <a:schemeClr val="tx1"/>
                </a:solidFill>
                <a:latin typeface="Arial" panose="020B0604020202020204" pitchFamily="34" charset="0"/>
              </a:defRPr>
            </a:lvl7pPr>
            <a:lvl8pPr marL="3429000" indent="-228600" eaLnBrk="0" fontAlgn="base" hangingPunct="0">
              <a:spcBef>
                <a:spcPct val="0"/>
              </a:spcBef>
              <a:spcAft>
                <a:spcPct val="0"/>
              </a:spcAft>
              <a:defRPr sz="2600">
                <a:solidFill>
                  <a:schemeClr val="tx1"/>
                </a:solidFill>
                <a:latin typeface="Arial" panose="020B0604020202020204" pitchFamily="34" charset="0"/>
              </a:defRPr>
            </a:lvl8pPr>
            <a:lvl9pPr marL="3886200" indent="-228600" eaLnBrk="0" fontAlgn="base" hangingPunct="0">
              <a:spcBef>
                <a:spcPct val="0"/>
              </a:spcBef>
              <a:spcAft>
                <a:spcPct val="0"/>
              </a:spcAft>
              <a:defRPr sz="2600">
                <a:solidFill>
                  <a:schemeClr val="tx1"/>
                </a:solidFill>
                <a:latin typeface="Arial" panose="020B0604020202020204" pitchFamily="34" charset="0"/>
              </a:defRPr>
            </a:lvl9pPr>
          </a:lstStyle>
          <a:p>
            <a:endParaRPr lang="zh-CN" altLang="en-US">
              <a:ea typeface="宋体" panose="02010600030101010101" pitchFamily="2" charset="-122"/>
            </a:endParaRPr>
          </a:p>
        </p:txBody>
      </p:sp>
      <p:graphicFrame>
        <p:nvGraphicFramePr>
          <p:cNvPr id="19464" name="对象 6"/>
          <p:cNvGraphicFramePr>
            <a:graphicFrameLocks noChangeAspect="1"/>
          </p:cNvGraphicFramePr>
          <p:nvPr>
            <p:extLst>
              <p:ext uri="{D42A27DB-BD31-4B8C-83A1-F6EECF244321}">
                <p14:modId xmlns:p14="http://schemas.microsoft.com/office/powerpoint/2010/main" val="2399620443"/>
              </p:ext>
            </p:extLst>
          </p:nvPr>
        </p:nvGraphicFramePr>
        <p:xfrm>
          <a:off x="3166898" y="5568157"/>
          <a:ext cx="3397250" cy="1017588"/>
        </p:xfrm>
        <a:graphic>
          <a:graphicData uri="http://schemas.openxmlformats.org/presentationml/2006/ole">
            <mc:AlternateContent xmlns:mc="http://schemas.openxmlformats.org/markup-compatibility/2006">
              <mc:Choice xmlns:v="urn:schemas-microsoft-com:vml" Requires="v">
                <p:oleObj spid="_x0000_s6187" name="Equation" r:id="rId6" imgW="1397000" imgH="419100" progId="Equation.DSMT4">
                  <p:embed/>
                </p:oleObj>
              </mc:Choice>
              <mc:Fallback>
                <p:oleObj name="Equation" r:id="rId6" imgW="1397000" imgH="4191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66898" y="5568157"/>
                        <a:ext cx="3397250" cy="101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6274651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r>
              <a:rPr lang="zh-CN" altLang="en-US">
                <a:ea typeface="宋体" panose="02010600030101010101" pitchFamily="2" charset="-122"/>
              </a:rPr>
              <a:t>玻尔兹曼分布律</a:t>
            </a:r>
          </a:p>
        </p:txBody>
      </p:sp>
      <p:sp>
        <p:nvSpPr>
          <p:cNvPr id="20483" name="内容占位符 2"/>
          <p:cNvSpPr>
            <a:spLocks noGrp="1"/>
          </p:cNvSpPr>
          <p:nvPr>
            <p:ph idx="1"/>
          </p:nvPr>
        </p:nvSpPr>
        <p:spPr>
          <a:xfrm>
            <a:off x="1072055" y="1828801"/>
            <a:ext cx="8910145" cy="461963"/>
          </a:xfrm>
        </p:spPr>
        <p:txBody>
          <a:bodyPr>
            <a:normAutofit lnSpcReduction="10000"/>
          </a:bodyPr>
          <a:lstStyle/>
          <a:p>
            <a:r>
              <a:rPr lang="zh-CN" altLang="en-US" dirty="0">
                <a:ea typeface="宋体" panose="02010600030101010101" pitchFamily="2" charset="-122"/>
              </a:rPr>
              <a:t>麦克斯韦分布没考虑位置区间的分布</a:t>
            </a:r>
          </a:p>
        </p:txBody>
      </p:sp>
      <p:pic>
        <p:nvPicPr>
          <p:cNvPr id="2048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1863" y="2389188"/>
            <a:ext cx="5808662" cy="429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71853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zh-CN" altLang="en-US">
                <a:ea typeface="宋体" panose="02010600030101010101" pitchFamily="2" charset="-122"/>
              </a:rPr>
              <a:t>玻尔兹曼密度分布律</a:t>
            </a:r>
          </a:p>
        </p:txBody>
      </p:sp>
      <p:pic>
        <p:nvPicPr>
          <p:cNvPr id="2253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519" y="1916808"/>
            <a:ext cx="591502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33" name="Rectangle 4"/>
          <p:cNvSpPr>
            <a:spLocks noChangeArrowheads="1"/>
          </p:cNvSpPr>
          <p:nvPr/>
        </p:nvSpPr>
        <p:spPr bwMode="auto">
          <a:xfrm>
            <a:off x="1524001" y="-246221"/>
            <a:ext cx="184731"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600">
                <a:solidFill>
                  <a:schemeClr val="tx1"/>
                </a:solidFill>
                <a:latin typeface="Arial" panose="020B0604020202020204" pitchFamily="34" charset="0"/>
              </a:defRPr>
            </a:lvl1pPr>
            <a:lvl2pPr marL="742950" indent="-285750">
              <a:defRPr sz="2600">
                <a:solidFill>
                  <a:schemeClr val="tx1"/>
                </a:solidFill>
                <a:latin typeface="Arial" panose="020B0604020202020204" pitchFamily="34" charset="0"/>
              </a:defRPr>
            </a:lvl2pPr>
            <a:lvl3pPr marL="1143000" indent="-228600">
              <a:defRPr sz="2600">
                <a:solidFill>
                  <a:schemeClr val="tx1"/>
                </a:solidFill>
                <a:latin typeface="Arial" panose="020B0604020202020204" pitchFamily="34" charset="0"/>
              </a:defRPr>
            </a:lvl3pPr>
            <a:lvl4pPr marL="1600200" indent="-228600">
              <a:defRPr sz="2600">
                <a:solidFill>
                  <a:schemeClr val="tx1"/>
                </a:solidFill>
                <a:latin typeface="Arial" panose="020B0604020202020204" pitchFamily="34" charset="0"/>
              </a:defRPr>
            </a:lvl4pPr>
            <a:lvl5pPr marL="2057400" indent="-228600">
              <a:defRPr sz="2600">
                <a:solidFill>
                  <a:schemeClr val="tx1"/>
                </a:solidFill>
                <a:latin typeface="Arial" panose="020B0604020202020204" pitchFamily="34" charset="0"/>
              </a:defRPr>
            </a:lvl5pPr>
            <a:lvl6pPr marL="2514600" indent="-228600" eaLnBrk="0" fontAlgn="base" hangingPunct="0">
              <a:spcBef>
                <a:spcPct val="0"/>
              </a:spcBef>
              <a:spcAft>
                <a:spcPct val="0"/>
              </a:spcAft>
              <a:defRPr sz="2600">
                <a:solidFill>
                  <a:schemeClr val="tx1"/>
                </a:solidFill>
                <a:latin typeface="Arial" panose="020B0604020202020204" pitchFamily="34" charset="0"/>
              </a:defRPr>
            </a:lvl6pPr>
            <a:lvl7pPr marL="2971800" indent="-228600" eaLnBrk="0" fontAlgn="base" hangingPunct="0">
              <a:spcBef>
                <a:spcPct val="0"/>
              </a:spcBef>
              <a:spcAft>
                <a:spcPct val="0"/>
              </a:spcAft>
              <a:defRPr sz="2600">
                <a:solidFill>
                  <a:schemeClr val="tx1"/>
                </a:solidFill>
                <a:latin typeface="Arial" panose="020B0604020202020204" pitchFamily="34" charset="0"/>
              </a:defRPr>
            </a:lvl7pPr>
            <a:lvl8pPr marL="3429000" indent="-228600" eaLnBrk="0" fontAlgn="base" hangingPunct="0">
              <a:spcBef>
                <a:spcPct val="0"/>
              </a:spcBef>
              <a:spcAft>
                <a:spcPct val="0"/>
              </a:spcAft>
              <a:defRPr sz="2600">
                <a:solidFill>
                  <a:schemeClr val="tx1"/>
                </a:solidFill>
                <a:latin typeface="Arial" panose="020B0604020202020204" pitchFamily="34" charset="0"/>
              </a:defRPr>
            </a:lvl8pPr>
            <a:lvl9pPr marL="3886200" indent="-228600" eaLnBrk="0" fontAlgn="base" hangingPunct="0">
              <a:spcBef>
                <a:spcPct val="0"/>
              </a:spcBef>
              <a:spcAft>
                <a:spcPct val="0"/>
              </a:spcAft>
              <a:defRPr sz="2600">
                <a:solidFill>
                  <a:schemeClr val="tx1"/>
                </a:solidFill>
                <a:latin typeface="Arial" panose="020B0604020202020204" pitchFamily="34" charset="0"/>
              </a:defRPr>
            </a:lvl9pPr>
          </a:lstStyle>
          <a:p>
            <a:endParaRPr lang="zh-CN" altLang="en-US">
              <a:ea typeface="宋体" panose="02010600030101010101" pitchFamily="2" charset="-122"/>
            </a:endParaRPr>
          </a:p>
        </p:txBody>
      </p:sp>
      <p:graphicFrame>
        <p:nvGraphicFramePr>
          <p:cNvPr id="22534" name="对象 4"/>
          <p:cNvGraphicFramePr>
            <a:graphicFrameLocks noChangeAspect="1"/>
          </p:cNvGraphicFramePr>
          <p:nvPr>
            <p:extLst>
              <p:ext uri="{D42A27DB-BD31-4B8C-83A1-F6EECF244321}">
                <p14:modId xmlns:p14="http://schemas.microsoft.com/office/powerpoint/2010/main" val="408348359"/>
              </p:ext>
            </p:extLst>
          </p:nvPr>
        </p:nvGraphicFramePr>
        <p:xfrm>
          <a:off x="2644775" y="4131356"/>
          <a:ext cx="3451225" cy="1071562"/>
        </p:xfrm>
        <a:graphic>
          <a:graphicData uri="http://schemas.openxmlformats.org/presentationml/2006/ole">
            <mc:AlternateContent xmlns:mc="http://schemas.openxmlformats.org/markup-compatibility/2006">
              <mc:Choice xmlns:v="urn:schemas-microsoft-com:vml" Requires="v">
                <p:oleObj spid="_x0000_s7190" name="Equation" r:id="rId4" imgW="825500" imgH="254000" progId="Equation.DSMT4">
                  <p:embed/>
                </p:oleObj>
              </mc:Choice>
              <mc:Fallback>
                <p:oleObj name="Equation" r:id="rId4" imgW="825500" imgH="2540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4775" y="4131356"/>
                        <a:ext cx="3451225" cy="107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 name="内容占位符 3"/>
          <p:cNvPicPr>
            <a:picLocks noGrp="1" noChangeAspect="1"/>
          </p:cNvPicPr>
          <p:nvPr>
            <p:ph idx="1"/>
          </p:nvPr>
        </p:nvPicPr>
        <p:blipFill>
          <a:blip r:embed="rId6"/>
          <a:stretch>
            <a:fillRect/>
          </a:stretch>
        </p:blipFill>
        <p:spPr>
          <a:xfrm>
            <a:off x="838200" y="1809591"/>
            <a:ext cx="7992549" cy="1883827"/>
          </a:xfrm>
          <a:prstGeom prst="rect">
            <a:avLst/>
          </a:prstGeom>
        </p:spPr>
      </p:pic>
    </p:spTree>
    <p:extLst>
      <p:ext uri="{BB962C8B-B14F-4D97-AF65-F5344CB8AC3E}">
        <p14:creationId xmlns:p14="http://schemas.microsoft.com/office/powerpoint/2010/main" val="550947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1.RBM</a:t>
            </a:r>
            <a:r>
              <a:rPr lang="zh-CN" altLang="en-US" dirty="0"/>
              <a:t>网络如何表示可见层节点</a:t>
            </a:r>
            <a:r>
              <a:rPr lang="en-US" altLang="zh-CN" dirty="0"/>
              <a:t>v</a:t>
            </a:r>
            <a:r>
              <a:rPr lang="zh-CN" altLang="en-US" dirty="0"/>
              <a:t>的分布</a:t>
            </a:r>
          </a:p>
        </p:txBody>
      </p:sp>
      <p:sp>
        <p:nvSpPr>
          <p:cNvPr id="3" name="内容占位符 2"/>
          <p:cNvSpPr>
            <a:spLocks noGrp="1"/>
          </p:cNvSpPr>
          <p:nvPr>
            <p:ph idx="1"/>
          </p:nvPr>
        </p:nvSpPr>
        <p:spPr/>
        <p:txBody>
          <a:bodyPr>
            <a:normAutofit lnSpcReduction="10000"/>
          </a:bodyPr>
          <a:lstStyle/>
          <a:p>
            <a:r>
              <a:rPr lang="zh-CN" altLang="en-US" dirty="0"/>
              <a:t>随机神经网络是根植于统计力学的。受统计力学中能量泛函的启发，引入了能量函数</a:t>
            </a:r>
            <a:endParaRPr lang="en-US" altLang="zh-CN" dirty="0"/>
          </a:p>
          <a:p>
            <a:r>
              <a:rPr lang="zh-CN" altLang="en-US" dirty="0"/>
              <a:t>能量函数是描述整个系统状态的一种测度。</a:t>
            </a:r>
            <a:endParaRPr lang="en-US" altLang="zh-CN" dirty="0"/>
          </a:p>
          <a:p>
            <a:pPr lvl="1"/>
            <a:r>
              <a:rPr lang="zh-CN" altLang="en-US" dirty="0"/>
              <a:t>系统越有序或者概率分布越集中，系统的能量越小</a:t>
            </a:r>
            <a:endParaRPr lang="en-US" altLang="zh-CN" dirty="0"/>
          </a:p>
          <a:p>
            <a:pPr lvl="1"/>
            <a:r>
              <a:rPr lang="zh-CN" altLang="en-US" dirty="0"/>
              <a:t>反之，系统越无序或者概率分布越趋于均匀分布，则系统的能量越大</a:t>
            </a:r>
            <a:endParaRPr lang="en-US" altLang="zh-CN" dirty="0"/>
          </a:p>
          <a:p>
            <a:pPr lvl="1"/>
            <a:r>
              <a:rPr lang="zh-CN" altLang="en-US" dirty="0"/>
              <a:t>能量函数的最小值，对应于系统的最稳定状态</a:t>
            </a:r>
            <a:endParaRPr lang="en-US" altLang="zh-CN" dirty="0"/>
          </a:p>
          <a:p>
            <a:r>
              <a:rPr lang="en-US" altLang="zh-CN" dirty="0"/>
              <a:t>RBM</a:t>
            </a:r>
            <a:r>
              <a:rPr lang="zh-CN" altLang="en-US" dirty="0"/>
              <a:t>结构是由</a:t>
            </a:r>
            <a:r>
              <a:rPr lang="en-US" altLang="zh-CN" dirty="0"/>
              <a:t>v</a:t>
            </a:r>
            <a:r>
              <a:rPr lang="zh-CN" altLang="en-US" dirty="0"/>
              <a:t>和</a:t>
            </a:r>
            <a:r>
              <a:rPr lang="en-US" altLang="zh-CN" dirty="0"/>
              <a:t>h</a:t>
            </a:r>
            <a:r>
              <a:rPr lang="zh-CN" altLang="en-US" dirty="0"/>
              <a:t>决定的，因此其能量函数的定义必须同时包含</a:t>
            </a:r>
            <a:r>
              <a:rPr lang="en-US" altLang="zh-CN" dirty="0"/>
              <a:t>v</a:t>
            </a:r>
            <a:r>
              <a:rPr lang="zh-CN" altLang="en-US" dirty="0"/>
              <a:t>和</a:t>
            </a:r>
            <a:r>
              <a:rPr lang="en-US" altLang="zh-CN" dirty="0"/>
              <a:t>h</a:t>
            </a:r>
          </a:p>
          <a:p>
            <a:pPr lvl="1"/>
            <a:r>
              <a:rPr lang="en-US" altLang="zh-CN" dirty="0"/>
              <a:t>1.1 </a:t>
            </a:r>
            <a:r>
              <a:rPr lang="zh-CN" altLang="en-US" dirty="0"/>
              <a:t>如何定义</a:t>
            </a:r>
            <a:r>
              <a:rPr lang="en-US" altLang="zh-CN" dirty="0"/>
              <a:t>RBM</a:t>
            </a:r>
            <a:r>
              <a:rPr lang="zh-CN" altLang="en-US" dirty="0"/>
              <a:t>的能量函数？</a:t>
            </a:r>
            <a:endParaRPr lang="en-US" altLang="zh-CN" dirty="0"/>
          </a:p>
          <a:p>
            <a:pPr lvl="1"/>
            <a:r>
              <a:rPr lang="en-US" altLang="zh-CN" dirty="0"/>
              <a:t>1.2 </a:t>
            </a:r>
            <a:r>
              <a:rPr lang="zh-CN" altLang="en-US" dirty="0"/>
              <a:t>如何从能量函数推导出</a:t>
            </a:r>
            <a:r>
              <a:rPr lang="en-US" altLang="zh-CN" dirty="0"/>
              <a:t>v</a:t>
            </a:r>
            <a:r>
              <a:rPr lang="zh-CN" altLang="en-US" dirty="0"/>
              <a:t>和</a:t>
            </a:r>
            <a:r>
              <a:rPr lang="en-US" altLang="zh-CN" dirty="0"/>
              <a:t>h</a:t>
            </a:r>
            <a:r>
              <a:rPr lang="zh-CN" altLang="en-US" dirty="0"/>
              <a:t>的联合概率分布？</a:t>
            </a:r>
            <a:endParaRPr lang="en-US" altLang="zh-CN" dirty="0"/>
          </a:p>
          <a:p>
            <a:pPr lvl="1"/>
            <a:r>
              <a:rPr lang="en-US" altLang="zh-CN" dirty="0"/>
              <a:t>1.3 </a:t>
            </a:r>
            <a:r>
              <a:rPr lang="zh-CN" altLang="en-US" dirty="0"/>
              <a:t>如何从</a:t>
            </a:r>
            <a:r>
              <a:rPr lang="en-US" altLang="zh-CN" dirty="0"/>
              <a:t>v</a:t>
            </a:r>
            <a:r>
              <a:rPr lang="zh-CN" altLang="en-US" dirty="0"/>
              <a:t>和</a:t>
            </a:r>
            <a:r>
              <a:rPr lang="en-US" altLang="zh-CN" dirty="0"/>
              <a:t>h</a:t>
            </a:r>
            <a:r>
              <a:rPr lang="zh-CN" altLang="en-US" dirty="0"/>
              <a:t>的联合概率分布推导出关于</a:t>
            </a:r>
            <a:r>
              <a:rPr lang="en-US" altLang="zh-CN" dirty="0"/>
              <a:t>v</a:t>
            </a:r>
            <a:r>
              <a:rPr lang="zh-CN" altLang="en-US" dirty="0"/>
              <a:t>的分布？</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42041694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zh-CN" altLang="zh-CN">
                <a:ea typeface="宋体" panose="02010600030101010101" pitchFamily="2" charset="-122"/>
              </a:rPr>
              <a:t>麦克斯韦</a:t>
            </a:r>
            <a:r>
              <a:rPr lang="en-US" altLang="zh-CN">
                <a:ea typeface="宋体" panose="02010600030101010101" pitchFamily="2" charset="-122"/>
              </a:rPr>
              <a:t>-</a:t>
            </a:r>
            <a:r>
              <a:rPr lang="zh-CN" altLang="zh-CN">
                <a:ea typeface="宋体" panose="02010600030101010101" pitchFamily="2" charset="-122"/>
              </a:rPr>
              <a:t>玻尔兹曼分布</a:t>
            </a:r>
            <a:r>
              <a:rPr lang="en-US" altLang="zh-CN">
                <a:ea typeface="宋体" panose="02010600030101010101" pitchFamily="2" charset="-122"/>
              </a:rPr>
              <a:t>(M-B</a:t>
            </a:r>
            <a:r>
              <a:rPr lang="zh-CN" altLang="en-US">
                <a:ea typeface="宋体" panose="02010600030101010101" pitchFamily="2" charset="-122"/>
              </a:rPr>
              <a:t>分布</a:t>
            </a:r>
            <a:r>
              <a:rPr lang="en-US" altLang="zh-CN">
                <a:ea typeface="宋体" panose="02010600030101010101" pitchFamily="2" charset="-122"/>
              </a:rPr>
              <a:t>)</a:t>
            </a:r>
            <a:endParaRPr lang="zh-CN" altLang="en-US">
              <a:ea typeface="宋体" panose="02010600030101010101" pitchFamily="2" charset="-122"/>
            </a:endParaRPr>
          </a:p>
        </p:txBody>
      </p:sp>
      <p:sp>
        <p:nvSpPr>
          <p:cNvPr id="23555" name="内容占位符 2"/>
          <p:cNvSpPr>
            <a:spLocks noGrp="1"/>
          </p:cNvSpPr>
          <p:nvPr>
            <p:ph idx="1"/>
          </p:nvPr>
        </p:nvSpPr>
        <p:spPr/>
        <p:txBody>
          <a:bodyPr/>
          <a:lstStyle/>
          <a:p>
            <a:endParaRPr lang="zh-CN" altLang="en-US">
              <a:ea typeface="宋体" panose="02010600030101010101" pitchFamily="2" charset="-122"/>
            </a:endParaRPr>
          </a:p>
        </p:txBody>
      </p:sp>
      <p:pic>
        <p:nvPicPr>
          <p:cNvPr id="2355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3403" y="2005998"/>
            <a:ext cx="7386638" cy="377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0413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1.RBM</a:t>
            </a:r>
            <a:r>
              <a:rPr lang="zh-CN" altLang="en-US" dirty="0"/>
              <a:t>网络如何表示可见层节点</a:t>
            </a:r>
            <a:r>
              <a:rPr lang="en-US" altLang="zh-CN" dirty="0"/>
              <a:t>v</a:t>
            </a:r>
            <a:r>
              <a:rPr lang="zh-CN" altLang="en-US" dirty="0"/>
              <a:t>的分布</a:t>
            </a:r>
          </a:p>
        </p:txBody>
      </p:sp>
      <p:sp>
        <p:nvSpPr>
          <p:cNvPr id="3" name="内容占位符 2"/>
          <p:cNvSpPr>
            <a:spLocks noGrp="1"/>
          </p:cNvSpPr>
          <p:nvPr>
            <p:ph idx="1"/>
          </p:nvPr>
        </p:nvSpPr>
        <p:spPr/>
        <p:txBody>
          <a:bodyPr/>
          <a:lstStyle/>
          <a:p>
            <a:r>
              <a:rPr lang="en-US" altLang="zh-CN" dirty="0"/>
              <a:t>1.1 </a:t>
            </a:r>
            <a:r>
              <a:rPr lang="zh-CN" altLang="en-US" dirty="0"/>
              <a:t>如何定义</a:t>
            </a:r>
            <a:r>
              <a:rPr lang="en-US" altLang="zh-CN" dirty="0"/>
              <a:t>RBM</a:t>
            </a:r>
            <a:r>
              <a:rPr lang="zh-CN" altLang="en-US" dirty="0"/>
              <a:t>的能量函数？</a:t>
            </a:r>
            <a:endParaRPr lang="en-US" altLang="zh-CN" dirty="0"/>
          </a:p>
          <a:p>
            <a:pPr lvl="1"/>
            <a:r>
              <a:rPr lang="en-US" altLang="zh-CN" dirty="0"/>
              <a:t>RBM</a:t>
            </a:r>
            <a:r>
              <a:rPr lang="zh-CN" altLang="en-US" dirty="0"/>
              <a:t>能量模型函数</a:t>
            </a:r>
            <a:endParaRPr lang="en-US" altLang="zh-CN" dirty="0"/>
          </a:p>
          <a:p>
            <a:endParaRPr lang="en-US" altLang="zh-CN" dirty="0"/>
          </a:p>
          <a:p>
            <a:endParaRPr lang="en-US" altLang="zh-CN" dirty="0"/>
          </a:p>
          <a:p>
            <a:pPr lvl="1"/>
            <a:r>
              <a:rPr lang="zh-CN" altLang="en-US" dirty="0"/>
              <a:t>来源？</a:t>
            </a:r>
            <a:r>
              <a:rPr lang="en-US" altLang="zh-CN" dirty="0"/>
              <a:t>-</a:t>
            </a:r>
            <a:r>
              <a:rPr lang="zh-CN" altLang="zh-CN" dirty="0">
                <a:solidFill>
                  <a:srgbClr val="FF0000"/>
                </a:solidFill>
              </a:rPr>
              <a:t>易辛模型</a:t>
            </a:r>
            <a:r>
              <a:rPr lang="en-US" altLang="zh-CN" dirty="0">
                <a:solidFill>
                  <a:srgbClr val="FF0000"/>
                </a:solidFill>
              </a:rPr>
              <a:t>(</a:t>
            </a:r>
            <a:r>
              <a:rPr lang="en-US" altLang="zh-CN" dirty="0" err="1">
                <a:solidFill>
                  <a:srgbClr val="FF0000"/>
                </a:solidFill>
              </a:rPr>
              <a:t>Ising</a:t>
            </a:r>
            <a:r>
              <a:rPr lang="en-US" altLang="zh-CN" dirty="0">
                <a:solidFill>
                  <a:srgbClr val="FF0000"/>
                </a:solidFill>
              </a:rPr>
              <a:t> model)</a:t>
            </a:r>
            <a:endParaRPr lang="zh-CN" altLang="zh-CN" dirty="0">
              <a:solidFill>
                <a:srgbClr val="FF0000"/>
              </a:solidFill>
            </a:endParaRPr>
          </a:p>
          <a:p>
            <a:pPr lvl="1"/>
            <a:endParaRPr lang="en-US" altLang="zh-CN" dirty="0"/>
          </a:p>
          <a:p>
            <a:pPr lvl="2"/>
            <a:endParaRPr lang="zh-CN" altLang="en-US" dirty="0"/>
          </a:p>
          <a:p>
            <a:endParaRPr lang="zh-CN" altLang="en-US" dirty="0"/>
          </a:p>
        </p:txBody>
      </p:sp>
      <p:pic>
        <p:nvPicPr>
          <p:cNvPr id="4" name="图片 3"/>
          <p:cNvPicPr>
            <a:picLocks noChangeAspect="1"/>
          </p:cNvPicPr>
          <p:nvPr/>
        </p:nvPicPr>
        <p:blipFill>
          <a:blip r:embed="rId2"/>
          <a:stretch>
            <a:fillRect/>
          </a:stretch>
        </p:blipFill>
        <p:spPr>
          <a:xfrm>
            <a:off x="1806905" y="2662670"/>
            <a:ext cx="5048250" cy="895350"/>
          </a:xfrm>
          <a:prstGeom prst="rect">
            <a:avLst/>
          </a:prstGeom>
        </p:spPr>
      </p:pic>
    </p:spTree>
    <p:extLst>
      <p:ext uri="{BB962C8B-B14F-4D97-AF65-F5344CB8AC3E}">
        <p14:creationId xmlns:p14="http://schemas.microsoft.com/office/powerpoint/2010/main" val="995947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latin typeface="Times New Roman" pitchFamily="18" charset="0"/>
                <a:cs typeface="Times New Roman" pitchFamily="18" charset="0"/>
              </a:rPr>
              <a:t>Ising</a:t>
            </a:r>
            <a:r>
              <a:rPr lang="zh-CN" altLang="en-US" dirty="0">
                <a:latin typeface="Times New Roman" pitchFamily="18" charset="0"/>
                <a:cs typeface="Times New Roman" pitchFamily="18" charset="0"/>
              </a:rPr>
              <a:t>模型</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68141" y="1450428"/>
                <a:ext cx="11035014" cy="5074916"/>
              </a:xfrm>
            </p:spPr>
            <p:txBody>
              <a:bodyPr>
                <a:normAutofit/>
              </a:bodyPr>
              <a:lstStyle/>
              <a:p>
                <a:r>
                  <a:rPr lang="en-US" altLang="zh-CN" sz="1800" dirty="0">
                    <a:latin typeface="Times New Roman" pitchFamily="18" charset="0"/>
                    <a:cs typeface="Times New Roman" pitchFamily="18" charset="0"/>
                  </a:rPr>
                  <a:t>1922</a:t>
                </a:r>
                <a:r>
                  <a:rPr lang="zh-CN" altLang="en-US" sz="1800" dirty="0">
                    <a:latin typeface="Times New Roman" pitchFamily="18" charset="0"/>
                    <a:cs typeface="Times New Roman" pitchFamily="18" charset="0"/>
                  </a:rPr>
                  <a:t>年，德国物理学家</a:t>
                </a:r>
                <a:r>
                  <a:rPr lang="en-US" altLang="zh-CN" sz="1800" dirty="0">
                    <a:latin typeface="Times New Roman" pitchFamily="18" charset="0"/>
                    <a:cs typeface="Times New Roman" pitchFamily="18" charset="0"/>
                  </a:rPr>
                  <a:t>Lenz</a:t>
                </a:r>
                <a:r>
                  <a:rPr lang="zh-CN" altLang="en-US" sz="1800" dirty="0">
                    <a:latin typeface="Times New Roman" pitchFamily="18" charset="0"/>
                    <a:cs typeface="Times New Roman" pitchFamily="18" charset="0"/>
                  </a:rPr>
                  <a:t>教授交给其学生</a:t>
                </a:r>
                <a:r>
                  <a:rPr lang="en-US" altLang="zh-CN" sz="1800" dirty="0" err="1">
                    <a:latin typeface="Times New Roman" pitchFamily="18" charset="0"/>
                    <a:cs typeface="Times New Roman" pitchFamily="18" charset="0"/>
                  </a:rPr>
                  <a:t>Ising</a:t>
                </a:r>
                <a:r>
                  <a:rPr lang="zh-CN" altLang="en-US" sz="1800" dirty="0">
                    <a:latin typeface="Times New Roman" pitchFamily="18" charset="0"/>
                    <a:cs typeface="Times New Roman" pitchFamily="18" charset="0"/>
                  </a:rPr>
                  <a:t>一个题目，让其研究铁磁体</a:t>
                </a:r>
                <a:r>
                  <a:rPr lang="en-US" altLang="zh-CN" sz="1800" dirty="0">
                    <a:latin typeface="Times New Roman" pitchFamily="18" charset="0"/>
                    <a:cs typeface="Times New Roman" pitchFamily="18" charset="0"/>
                  </a:rPr>
                  <a:t>(</a:t>
                </a:r>
                <a:r>
                  <a:rPr lang="zh-CN" altLang="en-US" sz="1800" dirty="0">
                    <a:latin typeface="Times New Roman" pitchFamily="18" charset="0"/>
                    <a:cs typeface="Times New Roman" pitchFamily="18" charset="0"/>
                  </a:rPr>
                  <a:t>如磁铁</a:t>
                </a:r>
                <a:r>
                  <a:rPr lang="en-US" altLang="zh-CN" sz="1800" dirty="0">
                    <a:latin typeface="Times New Roman" pitchFamily="18" charset="0"/>
                    <a:cs typeface="Times New Roman" pitchFamily="18" charset="0"/>
                  </a:rPr>
                  <a:t>)</a:t>
                </a:r>
                <a:r>
                  <a:rPr lang="zh-CN" altLang="en-US" sz="1800" dirty="0">
                    <a:latin typeface="Times New Roman" pitchFamily="18" charset="0"/>
                    <a:cs typeface="Times New Roman" pitchFamily="18" charset="0"/>
                  </a:rPr>
                  <a:t>的相 变和有序行为。</a:t>
                </a:r>
                <a:endParaRPr lang="en-US" altLang="zh-CN" sz="1800" dirty="0">
                  <a:latin typeface="Times New Roman" pitchFamily="18" charset="0"/>
                  <a:cs typeface="Times New Roman" pitchFamily="18" charset="0"/>
                </a:endParaRPr>
              </a:p>
              <a:p>
                <a:pPr indent="-77788"/>
                <a:r>
                  <a:rPr lang="zh-CN" altLang="en-US" sz="1800" dirty="0"/>
                  <a:t>  伊辛模型的基本单元是电子自旋。讨论中用一个箭头表示自旋，这个箭头只可以指向“上”或者“下”。如果很多箭头排列在一个点阵或者网格上，格点处是箭头的位置，那么这些箭头的组合行为就构成了一个磁性体系。</a:t>
                </a:r>
                <a:endParaRPr lang="en-US" altLang="zh-CN" sz="1800" dirty="0"/>
              </a:p>
              <a:p>
                <a:pPr indent="-77788"/>
                <a:r>
                  <a:rPr lang="zh-CN" altLang="en-US" sz="1800" dirty="0"/>
                  <a:t>  铁磁体系中，自旋箭头倾向于和其周围邻居平行排列，也就是说，两个相邻的箭头如果平行排列，体系能量就比较低；反之能量就比较高。</a:t>
                </a:r>
                <a:endParaRPr lang="en-US" altLang="zh-CN" sz="1800" dirty="0"/>
              </a:p>
              <a:p>
                <a:pPr indent="-77788"/>
                <a:r>
                  <a:rPr lang="en-US" altLang="zh-CN" sz="1800" dirty="0">
                    <a:latin typeface="Times New Roman" pitchFamily="18" charset="0"/>
                    <a:cs typeface="Times New Roman" pitchFamily="18" charset="0"/>
                  </a:rPr>
                  <a:t>  </a:t>
                </a:r>
                <a:r>
                  <a:rPr lang="en-US" altLang="zh-CN" sz="1800" dirty="0" err="1">
                    <a:latin typeface="Times New Roman" pitchFamily="18" charset="0"/>
                    <a:cs typeface="Times New Roman" pitchFamily="18" charset="0"/>
                  </a:rPr>
                  <a:t>Ising</a:t>
                </a:r>
                <a:r>
                  <a:rPr lang="zh-CN" altLang="en-US" sz="1800" dirty="0">
                    <a:latin typeface="Times New Roman" pitchFamily="18" charset="0"/>
                    <a:cs typeface="Times New Roman" pitchFamily="18" charset="0"/>
                  </a:rPr>
                  <a:t>模型</a:t>
                </a:r>
                <a:r>
                  <a:rPr lang="en-US" altLang="zh-CN" sz="1800" dirty="0">
                    <a:latin typeface="Times New Roman" pitchFamily="18" charset="0"/>
                    <a:cs typeface="Times New Roman" pitchFamily="18" charset="0"/>
                  </a:rPr>
                  <a:t>(</a:t>
                </a:r>
                <a:r>
                  <a:rPr lang="zh-CN" altLang="en-US" sz="1800" dirty="0">
                    <a:latin typeface="Times New Roman" pitchFamily="18" charset="0"/>
                    <a:cs typeface="Times New Roman" pitchFamily="18" charset="0"/>
                  </a:rPr>
                  <a:t>二维三维情形</a:t>
                </a:r>
                <a:r>
                  <a:rPr lang="en-US" altLang="zh-CN" sz="1800" dirty="0">
                    <a:latin typeface="Times New Roman" pitchFamily="18" charset="0"/>
                    <a:cs typeface="Times New Roman" pitchFamily="18" charset="0"/>
                  </a:rPr>
                  <a:t>)</a:t>
                </a:r>
                <a:r>
                  <a:rPr lang="zh-CN" altLang="en-US" sz="1800" dirty="0">
                    <a:latin typeface="Times New Roman" pitchFamily="18" charset="0"/>
                    <a:cs typeface="Times New Roman" pitchFamily="18" charset="0"/>
                  </a:rPr>
                  <a:t>的后续研究者：</a:t>
                </a:r>
                <a:r>
                  <a:rPr lang="en-US" altLang="zh-CN" sz="1800" dirty="0">
                    <a:latin typeface="Times New Roman" pitchFamily="18" charset="0"/>
                    <a:cs typeface="Times New Roman" pitchFamily="18" charset="0"/>
                  </a:rPr>
                  <a:t>Onsager</a:t>
                </a:r>
                <a:r>
                  <a:rPr lang="zh-CN" altLang="en-US" sz="1800" dirty="0">
                    <a:latin typeface="Times New Roman" pitchFamily="18" charset="0"/>
                    <a:cs typeface="Times New Roman" pitchFamily="18" charset="0"/>
                  </a:rPr>
                  <a:t>，杨振宁，李政道，</a:t>
                </a:r>
                <a:r>
                  <a:rPr lang="en-US" altLang="zh-CN" sz="1800" dirty="0">
                    <a:latin typeface="Times New Roman" pitchFamily="18" charset="0"/>
                    <a:cs typeface="Times New Roman" pitchFamily="18" charset="0"/>
                  </a:rPr>
                  <a:t>……</a:t>
                </a:r>
              </a:p>
              <a:p>
                <a:pPr indent="-77788"/>
                <a:endParaRPr lang="en-US" altLang="zh-CN" sz="1800" dirty="0">
                  <a:latin typeface="Times New Roman" pitchFamily="18" charset="0"/>
                  <a:cs typeface="Times New Roman" pitchFamily="18" charset="0"/>
                </a:endParaRPr>
              </a:p>
              <a:p>
                <a:pPr indent="-77788"/>
                <a:r>
                  <a:rPr lang="en-US" altLang="zh-CN" sz="1800" dirty="0">
                    <a:latin typeface="Times New Roman" pitchFamily="18" charset="0"/>
                    <a:cs typeface="Times New Roman" pitchFamily="18" charset="0"/>
                  </a:rPr>
                  <a:t>  </a:t>
                </a:r>
                <a:r>
                  <a:rPr lang="zh-CN" altLang="en-US" sz="1800" dirty="0">
                    <a:latin typeface="Times New Roman" pitchFamily="18" charset="0"/>
                    <a:cs typeface="Times New Roman" pitchFamily="18" charset="0"/>
                  </a:rPr>
                  <a:t>用 </a:t>
                </a:r>
                <a:r>
                  <a:rPr lang="el-GR" altLang="zh-CN" sz="1800" i="1" dirty="0">
                    <a:latin typeface="Times New Roman" pitchFamily="18" charset="0"/>
                    <a:cs typeface="Times New Roman" pitchFamily="18" charset="0"/>
                  </a:rPr>
                  <a:t>σ</a:t>
                </a:r>
                <a:r>
                  <a:rPr lang="en-US" altLang="zh-CN" sz="1800" i="1" baseline="-25000" dirty="0">
                    <a:latin typeface="Times New Roman" pitchFamily="18" charset="0"/>
                    <a:cs typeface="Times New Roman" pitchFamily="18" charset="0"/>
                  </a:rPr>
                  <a:t>k</a:t>
                </a:r>
                <a14:m>
                  <m:oMath xmlns:m="http://schemas.openxmlformats.org/officeDocument/2006/math">
                    <m:r>
                      <a:rPr lang="en-US" altLang="zh-CN" sz="1800" i="1">
                        <a:latin typeface="Cambria Math"/>
                        <a:ea typeface="Cambria Math"/>
                        <a:cs typeface="Times New Roman" pitchFamily="18" charset="0"/>
                      </a:rPr>
                      <m:t>∈</m:t>
                    </m:r>
                  </m:oMath>
                </a14:m>
                <a:r>
                  <a:rPr lang="en-US" altLang="zh-CN" sz="1800" dirty="0">
                    <a:latin typeface="Times New Roman" pitchFamily="18" charset="0"/>
                    <a:cs typeface="Times New Roman" pitchFamily="18" charset="0"/>
                  </a:rPr>
                  <a:t>{+1</a:t>
                </a:r>
                <a:r>
                  <a:rPr lang="zh-CN" altLang="en-US" sz="1800" dirty="0">
                    <a:latin typeface="Times New Roman" pitchFamily="18" charset="0"/>
                    <a:cs typeface="Times New Roman" pitchFamily="18" charset="0"/>
                  </a:rPr>
                  <a:t>，</a:t>
                </a:r>
                <a:r>
                  <a:rPr lang="en-US" altLang="zh-CN" sz="1800" dirty="0">
                    <a:latin typeface="Times New Roman" pitchFamily="18" charset="0"/>
                    <a:cs typeface="Times New Roman" pitchFamily="18" charset="0"/>
                  </a:rPr>
                  <a:t>-1}</a:t>
                </a:r>
                <a:r>
                  <a:rPr lang="zh-CN" altLang="en-US" sz="1800" dirty="0">
                    <a:latin typeface="Times New Roman" pitchFamily="18" charset="0"/>
                    <a:cs typeface="Times New Roman" pitchFamily="18" charset="0"/>
                  </a:rPr>
                  <a:t>表示原子的</a:t>
                </a:r>
                <a:r>
                  <a:rPr lang="zh-CN" altLang="en-US" sz="1800" b="1" dirty="0">
                    <a:latin typeface="Times New Roman" pitchFamily="18" charset="0"/>
                    <a:cs typeface="Times New Roman" pitchFamily="18" charset="0"/>
                  </a:rPr>
                  <a:t>自旋状态</a:t>
                </a:r>
                <a:r>
                  <a:rPr lang="zh-CN" altLang="en-US" sz="1800" dirty="0">
                    <a:latin typeface="Times New Roman" pitchFamily="18" charset="0"/>
                    <a:cs typeface="Times New Roman" pitchFamily="18" charset="0"/>
                  </a:rPr>
                  <a:t>，</a:t>
                </a:r>
                <a:r>
                  <a:rPr lang="en-US" altLang="zh-CN" sz="1800" dirty="0">
                    <a:latin typeface="Times New Roman" pitchFamily="18" charset="0"/>
                    <a:cs typeface="Times New Roman" pitchFamily="18" charset="0"/>
                  </a:rPr>
                  <a:t>+1</a:t>
                </a:r>
                <a:r>
                  <a:rPr lang="zh-CN" altLang="en-US" sz="1800" dirty="0">
                    <a:latin typeface="Times New Roman" pitchFamily="18" charset="0"/>
                    <a:cs typeface="Times New Roman" pitchFamily="18" charset="0"/>
                  </a:rPr>
                  <a:t>和</a:t>
                </a:r>
                <a:r>
                  <a:rPr lang="en-US" altLang="zh-CN" sz="1800" dirty="0">
                    <a:latin typeface="Times New Roman" pitchFamily="18" charset="0"/>
                    <a:cs typeface="Times New Roman" pitchFamily="18" charset="0"/>
                  </a:rPr>
                  <a:t>-1</a:t>
                </a:r>
                <a:r>
                  <a:rPr lang="zh-CN" altLang="en-US" sz="1800" dirty="0">
                    <a:latin typeface="Times New Roman" pitchFamily="18" charset="0"/>
                    <a:cs typeface="Times New Roman" pitchFamily="18" charset="0"/>
                  </a:rPr>
                  <a:t>分别表示自旋向上和向下。</a:t>
                </a:r>
                <a:r>
                  <a:rPr lang="el-GR" altLang="zh-CN" sz="1800" i="1" dirty="0">
                    <a:latin typeface="Times New Roman" pitchFamily="18" charset="0"/>
                    <a:cs typeface="Times New Roman" pitchFamily="18" charset="0"/>
                  </a:rPr>
                  <a:t>σ</a:t>
                </a:r>
                <a:r>
                  <a:rPr lang="en-US" altLang="zh-CN" sz="1800" dirty="0">
                    <a:latin typeface="Times New Roman" pitchFamily="18" charset="0"/>
                    <a:cs typeface="Times New Roman" pitchFamily="18" charset="0"/>
                  </a:rPr>
                  <a:t>=(</a:t>
                </a:r>
                <a:r>
                  <a:rPr lang="el-GR" altLang="zh-CN" sz="1800" i="1" dirty="0">
                    <a:latin typeface="Times New Roman" pitchFamily="18" charset="0"/>
                    <a:cs typeface="Times New Roman" pitchFamily="18" charset="0"/>
                  </a:rPr>
                  <a:t>σ</a:t>
                </a:r>
                <a:r>
                  <a:rPr lang="en-US" altLang="zh-CN" sz="1800" baseline="-25000" dirty="0">
                    <a:latin typeface="Times New Roman" pitchFamily="18" charset="0"/>
                    <a:cs typeface="Times New Roman" pitchFamily="18" charset="0"/>
                  </a:rPr>
                  <a:t>1</a:t>
                </a:r>
                <a:r>
                  <a:rPr lang="el-GR" altLang="zh-CN" sz="1800" i="1" dirty="0">
                    <a:latin typeface="Times New Roman" pitchFamily="18" charset="0"/>
                    <a:cs typeface="Times New Roman" pitchFamily="18" charset="0"/>
                  </a:rPr>
                  <a:t> σ</a:t>
                </a:r>
                <a:r>
                  <a:rPr lang="en-US" altLang="zh-CN" sz="1800" baseline="-25000" dirty="0">
                    <a:latin typeface="Times New Roman" pitchFamily="18" charset="0"/>
                    <a:cs typeface="Times New Roman" pitchFamily="18" charset="0"/>
                  </a:rPr>
                  <a:t>2</a:t>
                </a:r>
                <a:r>
                  <a:rPr lang="el-GR" altLang="zh-CN" sz="1800" i="1" dirty="0">
                    <a:latin typeface="Times New Roman" pitchFamily="18" charset="0"/>
                    <a:cs typeface="Times New Roman" pitchFamily="18" charset="0"/>
                  </a:rPr>
                  <a:t> </a:t>
                </a:r>
                <a:r>
                  <a:rPr lang="en-US" altLang="zh-CN" sz="1800" baseline="-25000" dirty="0">
                    <a:latin typeface="Times New Roman" pitchFamily="18" charset="0"/>
                    <a:cs typeface="Times New Roman" pitchFamily="18" charset="0"/>
                  </a:rPr>
                  <a:t>…</a:t>
                </a:r>
                <a:r>
                  <a:rPr lang="el-GR" altLang="zh-CN" sz="1800" i="1" dirty="0">
                    <a:latin typeface="Times New Roman" pitchFamily="18" charset="0"/>
                    <a:cs typeface="Times New Roman" pitchFamily="18" charset="0"/>
                  </a:rPr>
                  <a:t> σ</a:t>
                </a:r>
                <a:r>
                  <a:rPr lang="en-US" altLang="zh-CN" sz="1800" baseline="-25000" dirty="0">
                    <a:latin typeface="Times New Roman" pitchFamily="18" charset="0"/>
                    <a:cs typeface="Times New Roman" pitchFamily="18" charset="0"/>
                  </a:rPr>
                  <a:t>K</a:t>
                </a:r>
                <a:r>
                  <a:rPr lang="en-US" altLang="zh-CN" sz="1800" dirty="0">
                    <a:latin typeface="Times New Roman" pitchFamily="18" charset="0"/>
                    <a:cs typeface="Times New Roman" pitchFamily="18" charset="0"/>
                  </a:rPr>
                  <a:t>)</a:t>
                </a:r>
                <a:r>
                  <a:rPr lang="zh-CN" altLang="en-US" sz="1800" dirty="0">
                    <a:latin typeface="Times New Roman" pitchFamily="18" charset="0"/>
                    <a:cs typeface="Times New Roman" pitchFamily="18" charset="0"/>
                  </a:rPr>
                  <a:t>为系统的</a:t>
                </a:r>
                <a:r>
                  <a:rPr lang="zh-CN" altLang="en-US" sz="1800" b="1" dirty="0">
                    <a:latin typeface="Times New Roman" pitchFamily="18" charset="0"/>
                    <a:cs typeface="Times New Roman" pitchFamily="18" charset="0"/>
                  </a:rPr>
                  <a:t>自旋组态</a:t>
                </a:r>
                <a:r>
                  <a:rPr lang="zh-CN" altLang="en-US" sz="1800" dirty="0">
                    <a:latin typeface="Times New Roman" pitchFamily="18" charset="0"/>
                    <a:cs typeface="Times New Roman" pitchFamily="18" charset="0"/>
                  </a:rPr>
                  <a:t>。</a:t>
                </a:r>
                <a:endParaRPr lang="en-US" altLang="zh-CN" sz="1800" dirty="0">
                  <a:latin typeface="Times New Roman" pitchFamily="18" charset="0"/>
                  <a:cs typeface="Times New Roman" pitchFamily="18" charset="0"/>
                </a:endParaRPr>
              </a:p>
              <a:p>
                <a:pPr indent="-77788"/>
                <a:r>
                  <a:rPr lang="en-US" altLang="zh-CN" sz="1800" dirty="0">
                    <a:latin typeface="Times New Roman" pitchFamily="18" charset="0"/>
                    <a:cs typeface="Times New Roman" pitchFamily="18" charset="0"/>
                  </a:rPr>
                  <a:t>  </a:t>
                </a:r>
                <a:r>
                  <a:rPr lang="zh-CN" altLang="en-US" sz="1800" dirty="0">
                    <a:latin typeface="Times New Roman" pitchFamily="18" charset="0"/>
                    <a:cs typeface="Times New Roman" pitchFamily="18" charset="0"/>
                  </a:rPr>
                  <a:t>系统的哈密顿量：</a:t>
                </a:r>
                <a:endParaRPr lang="en-US" altLang="zh-CN" sz="1800" dirty="0">
                  <a:latin typeface="Times New Roman" pitchFamily="18" charset="0"/>
                  <a:cs typeface="Times New Roman" pitchFamily="18" charset="0"/>
                </a:endParaRPr>
              </a:p>
              <a:p>
                <a:pPr marL="265112" indent="0">
                  <a:buNone/>
                </a:pPr>
                <a:r>
                  <a:rPr lang="en-US" altLang="zh-CN" sz="1800" dirty="0">
                    <a:latin typeface="Times New Roman" pitchFamily="18" charset="0"/>
                    <a:cs typeface="Times New Roman" pitchFamily="18" charset="0"/>
                  </a:rPr>
                  <a:t>      (</a:t>
                </a:r>
                <a:r>
                  <a:rPr lang="en-US" altLang="zh-CN" sz="1800" i="1" dirty="0" err="1">
                    <a:solidFill>
                      <a:srgbClr val="FF0000"/>
                    </a:solidFill>
                    <a:latin typeface="Times New Roman" pitchFamily="18" charset="0"/>
                    <a:cs typeface="Times New Roman" pitchFamily="18" charset="0"/>
                  </a:rPr>
                  <a:t>J</a:t>
                </a:r>
                <a:r>
                  <a:rPr lang="en-US" altLang="zh-CN" sz="1800" baseline="-25000" dirty="0" err="1">
                    <a:solidFill>
                      <a:srgbClr val="FF0000"/>
                    </a:solidFill>
                    <a:latin typeface="Times New Roman" pitchFamily="18" charset="0"/>
                    <a:cs typeface="Times New Roman" pitchFamily="18" charset="0"/>
                  </a:rPr>
                  <a:t>ij</a:t>
                </a:r>
                <a:r>
                  <a:rPr lang="zh-CN" altLang="en-US" sz="1800" dirty="0">
                    <a:solidFill>
                      <a:srgbClr val="FF0000"/>
                    </a:solidFill>
                    <a:latin typeface="Times New Roman" pitchFamily="18" charset="0"/>
                    <a:cs typeface="Times New Roman" pitchFamily="18" charset="0"/>
                  </a:rPr>
                  <a:t>为交互作用系数</a:t>
                </a:r>
                <a:r>
                  <a:rPr lang="zh-CN" altLang="en-US" sz="1800" dirty="0">
                    <a:latin typeface="Times New Roman" pitchFamily="18" charset="0"/>
                    <a:cs typeface="Times New Roman" pitchFamily="18" charset="0"/>
                  </a:rPr>
                  <a:t>，</a:t>
                </a:r>
                <a:r>
                  <a:rPr lang="en-US" altLang="zh-CN" sz="1800" i="1" dirty="0" err="1">
                    <a:latin typeface="Times New Roman" pitchFamily="18" charset="0"/>
                    <a:cs typeface="Times New Roman" pitchFamily="18" charset="0"/>
                  </a:rPr>
                  <a:t>h</a:t>
                </a:r>
                <a:r>
                  <a:rPr lang="en-US" altLang="zh-CN" sz="1800" baseline="-25000" dirty="0" err="1">
                    <a:latin typeface="Times New Roman" pitchFamily="18" charset="0"/>
                    <a:cs typeface="Times New Roman" pitchFamily="18" charset="0"/>
                  </a:rPr>
                  <a:t>j</a:t>
                </a:r>
                <a:r>
                  <a:rPr lang="zh-CN" altLang="en-US" sz="1800" dirty="0">
                    <a:latin typeface="Times New Roman" pitchFamily="18" charset="0"/>
                    <a:cs typeface="Times New Roman" pitchFamily="18" charset="0"/>
                  </a:rPr>
                  <a:t>为外加磁场作用</a:t>
                </a:r>
                <a:r>
                  <a:rPr lang="en-US" altLang="zh-CN" sz="1800" dirty="0">
                    <a:latin typeface="Times New Roman" pitchFamily="18" charset="0"/>
                    <a:cs typeface="Times New Roman" pitchFamily="18" charset="0"/>
                  </a:rPr>
                  <a:t>)</a:t>
                </a:r>
              </a:p>
              <a:p>
                <a:pPr marL="265112" indent="0">
                  <a:buNone/>
                </a:pPr>
                <a:endParaRPr lang="en-US" altLang="zh-CN" sz="1800" dirty="0">
                  <a:latin typeface="Times New Roman" pitchFamily="18" charset="0"/>
                  <a:cs typeface="Times New Roman" pitchFamily="18" charset="0"/>
                </a:endParaRPr>
              </a:p>
              <a:p>
                <a:pPr indent="-77788"/>
                <a:r>
                  <a:rPr lang="en-US" altLang="zh-CN" sz="1800" dirty="0">
                    <a:latin typeface="Times New Roman" pitchFamily="18" charset="0"/>
                    <a:cs typeface="Times New Roman" pitchFamily="18" charset="0"/>
                  </a:rPr>
                  <a:t> </a:t>
                </a:r>
                <a:r>
                  <a:rPr lang="zh-CN" altLang="en-US" sz="1800" dirty="0">
                    <a:latin typeface="Times New Roman" pitchFamily="18" charset="0"/>
                    <a:cs typeface="Times New Roman" pitchFamily="18" charset="0"/>
                  </a:rPr>
                  <a:t>系统在某个特定的自旋组态下的概率满足玻尔兹曼分布律：</a:t>
                </a:r>
                <a:endParaRPr lang="en-US" altLang="zh-CN" sz="1800" dirty="0">
                  <a:latin typeface="Times New Roman" pitchFamily="18" charset="0"/>
                  <a:cs typeface="Times New Roman"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68141" y="1450428"/>
                <a:ext cx="11035014" cy="5074916"/>
              </a:xfrm>
              <a:blipFill rotWithShape="0">
                <a:blip r:embed="rId3"/>
                <a:stretch>
                  <a:fillRect l="-387" t="-1563" r="-2431"/>
                </a:stretch>
              </a:blipFill>
            </p:spPr>
            <p:txBody>
              <a:bodyPr/>
              <a:lstStyle/>
              <a:p>
                <a:r>
                  <a:rPr lang="zh-CN" altLang="en-US">
                    <a:noFill/>
                  </a:rPr>
                  <a:t> </a:t>
                </a:r>
              </a:p>
            </p:txBody>
          </p:sp>
        </mc:Fallback>
      </mc:AlternateContent>
      <p:pic>
        <p:nvPicPr>
          <p:cNvPr id="6146" name="Picture 2" descr="C:\Users\lvqi\Desktop\Diamond_Cubic-F_lattice_animation.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0175708" y="0"/>
            <a:ext cx="1527447" cy="150320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a:spLocks noChangeArrowheads="1"/>
          </p:cNvSpPr>
          <p:nvPr/>
        </p:nvSpPr>
        <p:spPr bwMode="auto">
          <a:xfrm>
            <a:off x="155576"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nvPr>
        </p:nvGraphicFramePr>
        <p:xfrm>
          <a:off x="6023992" y="4797152"/>
          <a:ext cx="2738250" cy="504056"/>
        </p:xfrm>
        <a:graphic>
          <a:graphicData uri="http://schemas.openxmlformats.org/presentationml/2006/ole">
            <mc:AlternateContent xmlns:mc="http://schemas.openxmlformats.org/markup-compatibility/2006">
              <mc:Choice xmlns:v="urn:schemas-microsoft-com:vml" Requires="v">
                <p:oleObj spid="_x0000_s4140" name="Equation" r:id="rId5" imgW="1916868" imgH="355446" progId="Equation.DSMT4">
                  <p:embed/>
                </p:oleObj>
              </mc:Choice>
              <mc:Fallback>
                <p:oleObj name="Equation" r:id="rId5" imgW="1916868" imgH="355446"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23992" y="4797152"/>
                        <a:ext cx="2738250" cy="504056"/>
                      </a:xfrm>
                      <a:prstGeom prst="rect">
                        <a:avLst/>
                      </a:prstGeom>
                      <a:solidFill>
                        <a:schemeClr val="accent6">
                          <a:lumMod val="40000"/>
                          <a:lumOff val="60000"/>
                        </a:schemeClr>
                      </a:solidFill>
                    </p:spPr>
                  </p:pic>
                </p:oleObj>
              </mc:Fallback>
            </mc:AlternateContent>
          </a:graphicData>
        </a:graphic>
      </p:graphicFrame>
      <p:sp>
        <p:nvSpPr>
          <p:cNvPr id="7" name="Rectangle 7"/>
          <p:cNvSpPr>
            <a:spLocks noChangeArrowheads="1"/>
          </p:cNvSpPr>
          <p:nvPr/>
        </p:nvSpPr>
        <p:spPr bwMode="auto">
          <a:xfrm>
            <a:off x="155576"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p:cNvGraphicFramePr>
            <a:graphicFrameLocks noChangeAspect="1"/>
          </p:cNvGraphicFramePr>
          <p:nvPr>
            <p:extLst/>
          </p:nvPr>
        </p:nvGraphicFramePr>
        <p:xfrm>
          <a:off x="7248128" y="5445224"/>
          <a:ext cx="2356284" cy="1122040"/>
        </p:xfrm>
        <a:graphic>
          <a:graphicData uri="http://schemas.openxmlformats.org/presentationml/2006/ole">
            <mc:AlternateContent xmlns:mc="http://schemas.openxmlformats.org/markup-compatibility/2006">
              <mc:Choice xmlns:v="urn:schemas-microsoft-com:vml" Requires="v">
                <p:oleObj spid="_x0000_s4141" name="Equation" r:id="rId7" imgW="1600200" imgH="762000" progId="Equation.DSMT4">
                  <p:embed/>
                </p:oleObj>
              </mc:Choice>
              <mc:Fallback>
                <p:oleObj name="Equation" r:id="rId7" imgW="1600200" imgH="7620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48128" y="5445224"/>
                        <a:ext cx="2356284" cy="1122040"/>
                      </a:xfrm>
                      <a:prstGeom prst="rect">
                        <a:avLst/>
                      </a:prstGeom>
                      <a:solidFill>
                        <a:schemeClr val="accent4">
                          <a:lumMod val="40000"/>
                          <a:lumOff val="60000"/>
                        </a:schemeClr>
                      </a:solidFill>
                    </p:spPr>
                  </p:pic>
                </p:oleObj>
              </mc:Fallback>
            </mc:AlternateContent>
          </a:graphicData>
        </a:graphic>
      </p:graphicFrame>
    </p:spTree>
    <p:extLst>
      <p:ext uri="{BB962C8B-B14F-4D97-AF65-F5344CB8AC3E}">
        <p14:creationId xmlns:p14="http://schemas.microsoft.com/office/powerpoint/2010/main" val="3878143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1.RBM</a:t>
            </a:r>
            <a:r>
              <a:rPr lang="zh-CN" altLang="en-US" dirty="0"/>
              <a:t>网络如何表示可见层节点</a:t>
            </a:r>
            <a:r>
              <a:rPr lang="en-US" altLang="zh-CN" dirty="0"/>
              <a:t>v</a:t>
            </a:r>
            <a:r>
              <a:rPr lang="zh-CN" altLang="en-US" dirty="0"/>
              <a:t>的分布</a:t>
            </a:r>
          </a:p>
        </p:txBody>
      </p:sp>
      <p:sp>
        <p:nvSpPr>
          <p:cNvPr id="3" name="内容占位符 2"/>
          <p:cNvSpPr>
            <a:spLocks noGrp="1"/>
          </p:cNvSpPr>
          <p:nvPr>
            <p:ph idx="1"/>
          </p:nvPr>
        </p:nvSpPr>
        <p:spPr/>
        <p:txBody>
          <a:bodyPr/>
          <a:lstStyle/>
          <a:p>
            <a:r>
              <a:rPr lang="en-US" altLang="zh-CN" dirty="0"/>
              <a:t>1.2 </a:t>
            </a:r>
            <a:r>
              <a:rPr lang="zh-CN" altLang="en-US" dirty="0"/>
              <a:t>如何从能量函数推导出</a:t>
            </a:r>
            <a:r>
              <a:rPr lang="en-US" altLang="zh-CN" dirty="0"/>
              <a:t>v</a:t>
            </a:r>
            <a:r>
              <a:rPr lang="zh-CN" altLang="en-US" dirty="0"/>
              <a:t>和</a:t>
            </a:r>
            <a:r>
              <a:rPr lang="en-US" altLang="zh-CN" dirty="0"/>
              <a:t>h</a:t>
            </a:r>
            <a:r>
              <a:rPr lang="zh-CN" altLang="en-US" dirty="0"/>
              <a:t>的联合概率分布？</a:t>
            </a:r>
            <a:endParaRPr lang="en-US" altLang="zh-CN" dirty="0"/>
          </a:p>
          <a:p>
            <a:pPr lvl="1"/>
            <a:r>
              <a:rPr lang="zh-CN" altLang="en-US" dirty="0">
                <a:hlinkClick r:id="rId3" action="ppaction://hlinksldjump"/>
              </a:rPr>
              <a:t>在</a:t>
            </a:r>
            <a:r>
              <a:rPr lang="zh-CN" altLang="en-US" dirty="0">
                <a:solidFill>
                  <a:srgbClr val="FF0000"/>
                </a:solidFill>
                <a:hlinkClick r:id="rId3" action="ppaction://hlinksldjump"/>
              </a:rPr>
              <a:t>统计热力学</a:t>
            </a:r>
            <a:r>
              <a:rPr lang="zh-CN" altLang="en-US" dirty="0">
                <a:hlinkClick r:id="rId3" action="ppaction://hlinksldjump"/>
              </a:rPr>
              <a:t>上，当系统和它周围的环境处于热平衡时，一个基本的结果是状态</a:t>
            </a:r>
            <a:r>
              <a:rPr lang="en-US" altLang="zh-CN" dirty="0" err="1">
                <a:hlinkClick r:id="rId3" action="ppaction://hlinksldjump"/>
              </a:rPr>
              <a:t>i</a:t>
            </a:r>
            <a:r>
              <a:rPr lang="zh-CN" altLang="en-US" dirty="0">
                <a:hlinkClick r:id="rId3" action="ppaction://hlinksldjump"/>
              </a:rPr>
              <a:t>发生的概率如下面的公式</a:t>
            </a:r>
            <a:endParaRPr lang="en-US" altLang="zh-CN" dirty="0"/>
          </a:p>
          <a:p>
            <a:pPr lvl="1"/>
            <a:endParaRPr lang="en-US" altLang="zh-CN" dirty="0"/>
          </a:p>
          <a:p>
            <a:pPr lvl="1"/>
            <a:endParaRPr lang="en-US" altLang="zh-CN" dirty="0"/>
          </a:p>
          <a:p>
            <a:pPr lvl="1"/>
            <a:endParaRPr lang="en-US" altLang="zh-CN" dirty="0"/>
          </a:p>
          <a:p>
            <a:pPr lvl="1"/>
            <a:r>
              <a:rPr lang="zh-CN" altLang="en-US" dirty="0"/>
              <a:t>根据能量模型，借鉴统计热力学能量与概率的关系，就可以定义</a:t>
            </a:r>
            <a:r>
              <a:rPr lang="en-US" altLang="zh-CN" dirty="0"/>
              <a:t>RBM</a:t>
            </a:r>
            <a:r>
              <a:rPr lang="zh-CN" altLang="en-US" dirty="0"/>
              <a:t>的</a:t>
            </a:r>
            <a:r>
              <a:rPr lang="en-US" altLang="zh-CN" dirty="0"/>
              <a:t>v</a:t>
            </a:r>
            <a:r>
              <a:rPr lang="zh-CN" altLang="en-US" dirty="0"/>
              <a:t>和</a:t>
            </a:r>
            <a:r>
              <a:rPr lang="en-US" altLang="zh-CN" dirty="0"/>
              <a:t>h</a:t>
            </a:r>
            <a:r>
              <a:rPr lang="zh-CN" altLang="en-US" dirty="0"/>
              <a:t>的联合概率</a:t>
            </a:r>
            <a:endParaRPr lang="en-US" altLang="zh-CN" dirty="0"/>
          </a:p>
          <a:p>
            <a:pPr lvl="1"/>
            <a:endParaRPr lang="en-US" altLang="zh-CN" dirty="0"/>
          </a:p>
          <a:p>
            <a:pPr lvl="1"/>
            <a:endParaRPr lang="zh-CN" altLang="en-US" dirty="0"/>
          </a:p>
        </p:txBody>
      </p:sp>
      <p:graphicFrame>
        <p:nvGraphicFramePr>
          <p:cNvPr id="4" name="对象 3">
            <a:hlinkClick r:id="rId3" action="ppaction://hlinksldjump"/>
          </p:cNvPr>
          <p:cNvGraphicFramePr>
            <a:graphicFrameLocks noChangeAspect="1"/>
          </p:cNvGraphicFramePr>
          <p:nvPr>
            <p:extLst>
              <p:ext uri="{D42A27DB-BD31-4B8C-83A1-F6EECF244321}">
                <p14:modId xmlns:p14="http://schemas.microsoft.com/office/powerpoint/2010/main" val="1717044859"/>
              </p:ext>
            </p:extLst>
          </p:nvPr>
        </p:nvGraphicFramePr>
        <p:xfrm>
          <a:off x="2660425" y="3116716"/>
          <a:ext cx="1579562" cy="733425"/>
        </p:xfrm>
        <a:graphic>
          <a:graphicData uri="http://schemas.openxmlformats.org/presentationml/2006/ole">
            <mc:AlternateContent xmlns:mc="http://schemas.openxmlformats.org/markup-compatibility/2006">
              <mc:Choice xmlns:v="urn:schemas-microsoft-com:vml" Requires="v">
                <p:oleObj spid="_x0000_s3312" name="Equation" r:id="rId4" imgW="901440" imgH="419040" progId="Equation.DSMT4">
                  <p:embed/>
                </p:oleObj>
              </mc:Choice>
              <mc:Fallback>
                <p:oleObj name="Equation" r:id="rId4" imgW="901440" imgH="419040" progId="Equation.DSMT4">
                  <p:embed/>
                  <p:pic>
                    <p:nvPicPr>
                      <p:cNvPr id="0" name=""/>
                      <p:cNvPicPr>
                        <a:picLocks noChangeAspect="1" noChangeArrowheads="1"/>
                      </p:cNvPicPr>
                      <p:nvPr/>
                    </p:nvPicPr>
                    <p:blipFill>
                      <a:blip r:embed="rId5"/>
                      <a:srcRect/>
                      <a:stretch>
                        <a:fillRect/>
                      </a:stretch>
                    </p:blipFill>
                    <p:spPr bwMode="auto">
                      <a:xfrm>
                        <a:off x="2660425" y="3116716"/>
                        <a:ext cx="1579562" cy="733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073050791"/>
              </p:ext>
            </p:extLst>
          </p:nvPr>
        </p:nvGraphicFramePr>
        <p:xfrm>
          <a:off x="2393934" y="5141232"/>
          <a:ext cx="2112544" cy="822780"/>
        </p:xfrm>
        <a:graphic>
          <a:graphicData uri="http://schemas.openxmlformats.org/presentationml/2006/ole">
            <mc:AlternateContent xmlns:mc="http://schemas.openxmlformats.org/markup-compatibility/2006">
              <mc:Choice xmlns:v="urn:schemas-microsoft-com:vml" Requires="v">
                <p:oleObj spid="_x0000_s3313" name="Equation" r:id="rId6" imgW="1206360" imgH="469800" progId="Equation.DSMT4">
                  <p:embed/>
                </p:oleObj>
              </mc:Choice>
              <mc:Fallback>
                <p:oleObj name="Equation" r:id="rId6" imgW="1206360" imgH="4698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93934" y="5141232"/>
                        <a:ext cx="2112544" cy="8227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683264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1.RBM</a:t>
            </a:r>
            <a:r>
              <a:rPr lang="zh-CN" altLang="en-US" dirty="0"/>
              <a:t>网络如何表示可见层节点</a:t>
            </a:r>
            <a:r>
              <a:rPr lang="en-US" altLang="zh-CN" dirty="0"/>
              <a:t>v</a:t>
            </a:r>
            <a:r>
              <a:rPr lang="zh-CN" altLang="en-US" dirty="0"/>
              <a:t>的分布</a:t>
            </a:r>
          </a:p>
        </p:txBody>
      </p:sp>
      <p:sp>
        <p:nvSpPr>
          <p:cNvPr id="3" name="内容占位符 2"/>
          <p:cNvSpPr>
            <a:spLocks noGrp="1"/>
          </p:cNvSpPr>
          <p:nvPr>
            <p:ph idx="1"/>
          </p:nvPr>
        </p:nvSpPr>
        <p:spPr/>
        <p:txBody>
          <a:bodyPr/>
          <a:lstStyle/>
          <a:p>
            <a:r>
              <a:rPr lang="en-US" altLang="zh-CN" dirty="0"/>
              <a:t>1.3 </a:t>
            </a:r>
            <a:r>
              <a:rPr lang="zh-CN" altLang="en-US" dirty="0"/>
              <a:t>如何从</a:t>
            </a:r>
            <a:r>
              <a:rPr lang="en-US" altLang="zh-CN" dirty="0"/>
              <a:t>v</a:t>
            </a:r>
            <a:r>
              <a:rPr lang="zh-CN" altLang="en-US" dirty="0"/>
              <a:t>和</a:t>
            </a:r>
            <a:r>
              <a:rPr lang="en-US" altLang="zh-CN" dirty="0"/>
              <a:t>h</a:t>
            </a:r>
            <a:r>
              <a:rPr lang="zh-CN" altLang="en-US" dirty="0"/>
              <a:t>的联合概率分布推导出关于</a:t>
            </a:r>
            <a:r>
              <a:rPr lang="en-US" altLang="zh-CN" dirty="0"/>
              <a:t>v</a:t>
            </a:r>
            <a:r>
              <a:rPr lang="zh-CN" altLang="en-US" dirty="0"/>
              <a:t>的分布？</a:t>
            </a:r>
            <a:endParaRPr lang="en-US" altLang="zh-CN" dirty="0"/>
          </a:p>
          <a:p>
            <a:pPr lvl="1"/>
            <a:r>
              <a:rPr lang="zh-CN" altLang="en-US" dirty="0"/>
              <a:t>通过积分或者累加，可以求得下面的分布</a:t>
            </a:r>
            <a:endParaRPr lang="en-US" altLang="zh-CN" dirty="0"/>
          </a:p>
          <a:p>
            <a:pPr lvl="1"/>
            <a:endParaRPr lang="zh-CN" altLang="en-US" dirty="0"/>
          </a:p>
          <a:p>
            <a:endParaRPr lang="en-US" altLang="zh-CN" dirty="0"/>
          </a:p>
          <a:p>
            <a:pPr lvl="1"/>
            <a:endParaRPr lang="en-US" altLang="zh-CN" dirty="0"/>
          </a:p>
          <a:p>
            <a:pPr lvl="1"/>
            <a:endParaRPr lang="zh-CN" altLang="en-US" dirty="0"/>
          </a:p>
        </p:txBody>
      </p:sp>
      <p:pic>
        <p:nvPicPr>
          <p:cNvPr id="7" name="Picture 26"/>
          <p:cNvPicPr>
            <a:picLocks noChangeAspect="1" noChangeArrowheads="1"/>
          </p:cNvPicPr>
          <p:nvPr/>
        </p:nvPicPr>
        <p:blipFill>
          <a:blip r:embed="rId2"/>
          <a:srcRect/>
          <a:stretch>
            <a:fillRect/>
          </a:stretch>
        </p:blipFill>
        <p:spPr bwMode="auto">
          <a:xfrm>
            <a:off x="1656478" y="2722676"/>
            <a:ext cx="5571637" cy="2167280"/>
          </a:xfrm>
          <a:prstGeom prst="rect">
            <a:avLst/>
          </a:prstGeom>
          <a:noFill/>
          <a:ln w="9525">
            <a:noFill/>
            <a:miter lim="800000"/>
            <a:headEnd/>
            <a:tailEnd/>
          </a:ln>
          <a:effectLst/>
        </p:spPr>
      </p:pic>
    </p:spTree>
    <p:extLst>
      <p:ext uri="{BB962C8B-B14F-4D97-AF65-F5344CB8AC3E}">
        <p14:creationId xmlns:p14="http://schemas.microsoft.com/office/powerpoint/2010/main" val="395464653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3047</Words>
  <Application>Microsoft Office PowerPoint</Application>
  <PresentationFormat>宽屏</PresentationFormat>
  <Paragraphs>287</Paragraphs>
  <Slides>50</Slides>
  <Notes>1</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50</vt:i4>
      </vt:variant>
    </vt:vector>
  </HeadingPairs>
  <TitlesOfParts>
    <vt:vector size="58" baseType="lpstr">
      <vt:lpstr>宋体</vt:lpstr>
      <vt:lpstr>Arial</vt:lpstr>
      <vt:lpstr>Calibri</vt:lpstr>
      <vt:lpstr>Calibri Light</vt:lpstr>
      <vt:lpstr>Cambria Math</vt:lpstr>
      <vt:lpstr>Times New Roman</vt:lpstr>
      <vt:lpstr>Office 主题</vt:lpstr>
      <vt:lpstr>Equation</vt:lpstr>
      <vt:lpstr>RBM介绍</vt:lpstr>
      <vt:lpstr>RBM网络结构</vt:lpstr>
      <vt:lpstr>RBM网络结构</vt:lpstr>
      <vt:lpstr>RBM目标</vt:lpstr>
      <vt:lpstr>1.RBM网络如何表示可见层节点v的分布</vt:lpstr>
      <vt:lpstr>1.RBM网络如何表示可见层节点v的分布</vt:lpstr>
      <vt:lpstr>Ising模型</vt:lpstr>
      <vt:lpstr>1.RBM网络如何表示可见层节点v的分布</vt:lpstr>
      <vt:lpstr>1.RBM网络如何表示可见层节点v的分布</vt:lpstr>
      <vt:lpstr>RBM目标</vt:lpstr>
      <vt:lpstr>2.如何对两种分布进行距离估计?</vt:lpstr>
      <vt:lpstr>RBM目标</vt:lpstr>
      <vt:lpstr>3.如何使分布的距离最小？</vt:lpstr>
      <vt:lpstr>3.如何使分布的距离最小？</vt:lpstr>
      <vt:lpstr>3.如何使分布的距离最小？</vt:lpstr>
      <vt:lpstr>3.如何使分布的距离最小？</vt:lpstr>
      <vt:lpstr>3.如何使分布的距离最小？</vt:lpstr>
      <vt:lpstr>3.如何使分布的距离最小？</vt:lpstr>
      <vt:lpstr>3.如何使分布的距离最小？</vt:lpstr>
      <vt:lpstr>3.如何使分布的距离最小？</vt:lpstr>
      <vt:lpstr>3.如何使分布的距离最小？</vt:lpstr>
      <vt:lpstr>3.如何使分布的距离最小？</vt:lpstr>
      <vt:lpstr>3.如何使分布的距离最小？</vt:lpstr>
      <vt:lpstr>3.如何使分布的距离最小？</vt:lpstr>
      <vt:lpstr>3.如何使分布的距离最小？</vt:lpstr>
      <vt:lpstr>3.如何使分布的距离最小？</vt:lpstr>
      <vt:lpstr>3.如何使分布的距离最小？</vt:lpstr>
      <vt:lpstr>3.如何使分布的距离最小？</vt:lpstr>
      <vt:lpstr>3.如何使分布的距离最小？</vt:lpstr>
      <vt:lpstr>3.如何使分布的距离最小？</vt:lpstr>
      <vt:lpstr>RBM目标</vt:lpstr>
      <vt:lpstr>RBM训练算法</vt:lpstr>
      <vt:lpstr>RBM训练算法</vt:lpstr>
      <vt:lpstr>RBM训练算法</vt:lpstr>
      <vt:lpstr>RBM训练算法</vt:lpstr>
      <vt:lpstr>RBM的变种</vt:lpstr>
      <vt:lpstr>RBM的变种</vt:lpstr>
      <vt:lpstr>RBM的变种</vt:lpstr>
      <vt:lpstr>RBM的变种</vt:lpstr>
      <vt:lpstr>RBM的变种</vt:lpstr>
      <vt:lpstr>PowerPoint 演示文稿</vt:lpstr>
      <vt:lpstr>热力学上的能量</vt:lpstr>
      <vt:lpstr>麦克斯韦分布</vt:lpstr>
      <vt:lpstr>麦克斯韦分布</vt:lpstr>
      <vt:lpstr> </vt:lpstr>
      <vt:lpstr>PowerPoint 演示文稿</vt:lpstr>
      <vt:lpstr>麦克斯韦分布</vt:lpstr>
      <vt:lpstr>玻尔兹曼分布律</vt:lpstr>
      <vt:lpstr>玻尔兹曼密度分布律</vt:lpstr>
      <vt:lpstr>麦克斯韦-玻尔兹曼分布(M-B分布)</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RBM原理介绍</dc:title>
  <dc:creator>admin</dc:creator>
  <cp:lastModifiedBy>guo hao</cp:lastModifiedBy>
  <cp:revision>152</cp:revision>
  <dcterms:created xsi:type="dcterms:W3CDTF">2014-09-01T10:38:21Z</dcterms:created>
  <dcterms:modified xsi:type="dcterms:W3CDTF">2018-08-20T10:07:15Z</dcterms:modified>
</cp:coreProperties>
</file>